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12192000" cy="6858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Segoe UI" panose="020B0502040204020203" pitchFamily="34" charset="0"/>
      <p:regular r:id="rId62"/>
      <p:bold r:id="rId63"/>
      <p:italic r:id="rId64"/>
      <p:boldItalic r:id="rId65"/>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E72C91-6700-45E0-87A5-A4D1C1553965}" styleName="">
    <a:wholeTbl>
      <a:tcTxStyle>
        <a:fontRef idx="minor">
          <a:srgbClr val="000000"/>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a:solidFill>
                <a:schemeClr val="lt1"/>
              </a:solidFill>
            </a:ln>
          </a:top>
        </a:tcBdr>
        <a:fill>
          <a:solidFill>
            <a:schemeClr val="accent1"/>
          </a:solidFill>
        </a:fill>
      </a:tcStyle>
    </a:lastRow>
    <a:firstRow>
      <a:tcTxStyle b="on">
        <a:fontRef idx="minor">
          <a:srgbClr val="000000"/>
        </a:fontRef>
        <a:schemeClr val="lt1"/>
      </a:tcTxStyle>
      <a:tcStyle>
        <a:tcBdr>
          <a:bottom>
            <a:ln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7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87600"/>
          </a:xfrm>
        </p:spPr>
        <p:txBody>
          <a:bodyPr vert="horz" rtlCol="0" anchor="b"/>
          <a:lstStyle>
            <a:lvl1pPr lvl="0" algn="ctr">
              <a:defRPr lang="en-US" sz="6000" dirty="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vert="horz" rtlCol="0"/>
          <a:lstStyle>
            <a:lvl1pPr marL="0" lvl="0" indent="0" algn="ctr">
              <a:buNone/>
              <a:defRPr lang="en-US" sz="2400" dirty="0"/>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sp>
        <p:nvSpPr>
          <p:cNvPr id="4" name="Date Placeholder 3"/>
          <p:cNvSpPr>
            <a:spLocks noGrp="1"/>
          </p:cNvSpPr>
          <p:nvPr>
            <p:ph type="dt" sz="half" idx="10"/>
          </p:nvPr>
        </p:nvSpPr>
        <p:spPr/>
        <p:txBody>
          <a:bodyPr vert="horz" rtlCol="0"/>
          <a:lstStyle/>
          <a:p>
            <a:fld id="{952D6381-982B-4009-9BCC-97166E461947}"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7B0033FC-1921-4C77-9BDE-C8E9A1CE7CB3}" type="slidenum">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Vertical Text Placeholder 2"/>
          <p:cNvSpPr>
            <a:spLocks noGrp="1"/>
          </p:cNvSpPr>
          <p:nvPr>
            <p:ph type="body"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6FAF9260-3249-499C-BCC3-34C359B6868C}"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44DAFB25-247A-40E4-A334-4A04C30F6983}" type="slidenum">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8724900" y="365125"/>
            <a:ext cx="2628900" cy="5811838"/>
          </a:xfrm>
        </p:spPr>
        <p:txBody>
          <a:bodyPr vert="horz" rtlCol="0"/>
          <a:lstStyle/>
          <a:p>
            <a:r>
              <a:rPr lang="en-US" dirty="0"/>
              <a:t>Click to edit Master title style</a:t>
            </a:r>
          </a:p>
        </p:txBody>
      </p:sp>
      <p:sp>
        <p:nvSpPr>
          <p:cNvPr id="3" name="Vertical Text Placeholder 2"/>
          <p:cNvSpPr>
            <a:spLocks noGrp="1"/>
          </p:cNvSpPr>
          <p:nvPr>
            <p:ph type="body" idx="1"/>
          </p:nvPr>
        </p:nvSpPr>
        <p:spPr>
          <a:xfrm>
            <a:off x="838200" y="365125"/>
            <a:ext cx="7734300" cy="58118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4B25F99B-5CC7-46DC-A356-1C2F56D77441}"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AECA135D-56E5-4B17-9789-DF6B7A75E617}" type="slidenum">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87600"/>
          </a:xfrm>
        </p:spPr>
        <p:txBody>
          <a:bodyPr vert="horz" rtlCol="0" anchor="b"/>
          <a:lstStyle>
            <a:lvl1pPr lvl="0" algn="ctr">
              <a:defRPr lang="en-US" sz="6000" dirty="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vert="horz" rtlCol="0"/>
          <a:lstStyle>
            <a:lvl1pPr marL="0" lvl="0" indent="0" algn="ctr">
              <a:buNone/>
              <a:defRPr lang="en-US" sz="2400" dirty="0"/>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sp>
        <p:nvSpPr>
          <p:cNvPr id="4" name="Date Placeholder 3"/>
          <p:cNvSpPr>
            <a:spLocks noGrp="1"/>
          </p:cNvSpPr>
          <p:nvPr>
            <p:ph type="dt" sz="half" idx="10"/>
          </p:nvPr>
        </p:nvSpPr>
        <p:spPr/>
        <p:txBody>
          <a:bodyPr vert="horz" rtlCol="0"/>
          <a:lstStyle/>
          <a:p>
            <a:fld id="{9F750DA4-0A2E-48F6-B1CE-F4F2B514BCC2}"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1B1B3179-33D9-488B-8432-AD57991B35AD}" type="slidenum">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7C895142-9905-4746-81CB-8E1DC1BD8192}"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5D761746-E9C3-41B0-9634-3313627D0288}" type="slidenum">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vert="horz" rtlCol="0" anchor="b"/>
          <a:lstStyle>
            <a:lvl1pPr lvl="0">
              <a:defRPr lang="en-US" sz="6000" dirty="0"/>
            </a:lvl1pPr>
          </a:lstStyle>
          <a:p>
            <a:r>
              <a:rPr lang="en-US" dirty="0"/>
              <a:t>Click to edit Master title style</a:t>
            </a:r>
          </a:p>
        </p:txBody>
      </p:sp>
      <p:sp>
        <p:nvSpPr>
          <p:cNvPr id="3" name="Text Placeholder 2"/>
          <p:cNvSpPr>
            <a:spLocks noGrp="1"/>
          </p:cNvSpPr>
          <p:nvPr>
            <p:ph type="body" idx="1"/>
          </p:nvPr>
        </p:nvSpPr>
        <p:spPr>
          <a:xfrm>
            <a:off x="831849" y="4589463"/>
            <a:ext cx="10515600" cy="1500187"/>
          </a:xfrm>
        </p:spPr>
        <p:txBody>
          <a:bodyPr vert="horz" rtlCol="0"/>
          <a:lstStyle>
            <a:lvl1pPr marL="0" lvl="0" indent="0">
              <a:buNone/>
              <a:defRPr lang="en-US" sz="2400" dirty="0">
                <a:solidFill>
                  <a:schemeClr val="tx1">
                    <a:tint val="75000"/>
                  </a:schemeClr>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vert="horz" rtlCol="0"/>
          <a:lstStyle/>
          <a:p>
            <a:fld id="{8E2E0421-2832-475E-BED9-870EFBEDE04D}"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79AD2BE1-39EF-4390-B772-0D9746B0AD0F}" type="slidenum">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a:xfrm>
            <a:off x="838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idx="2"/>
          </p:nvPr>
        </p:nvSpPr>
        <p:spPr>
          <a:xfrm>
            <a:off x="6172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fld id="{B7569811-CF1F-4DD2-BF23-AA94405F2C95}"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C8BF7576-8AA1-420F-968C-2BF12B31F665}" type="slidenum">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vert="horz" rtlCol="0"/>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4" name="Content Placeholder 3"/>
          <p:cNvSpPr>
            <a:spLocks noGrp="1"/>
          </p:cNvSpPr>
          <p:nvPr>
            <p:ph idx="2"/>
          </p:nvPr>
        </p:nvSpPr>
        <p:spPr>
          <a:xfrm>
            <a:off x="839788" y="2505075"/>
            <a:ext cx="51577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idx="3"/>
          </p:nvPr>
        </p:nvSpPr>
        <p:spPr>
          <a:xfrm>
            <a:off x="6172200" y="1681163"/>
            <a:ext cx="51831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6" name="Content Placeholder 5"/>
          <p:cNvSpPr>
            <a:spLocks noGrp="1"/>
          </p:cNvSpPr>
          <p:nvPr>
            <p:ph idx="4"/>
          </p:nvPr>
        </p:nvSpPr>
        <p:spPr>
          <a:xfrm>
            <a:off x="6172200" y="2505075"/>
            <a:ext cx="51831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vert="horz" rtlCol="0"/>
          <a:lstStyle/>
          <a:p>
            <a:fld id="{5357561C-6F92-4EA5-983B-C125A67B19F4}" type="datetime1">
              <a:t>2/16/2022</a:t>
            </a:fld>
            <a:endParaRPr lang="en-US" dirty="0"/>
          </a:p>
        </p:txBody>
      </p:sp>
      <p:sp>
        <p:nvSpPr>
          <p:cNvPr id="8" name="Footer Placeholder 7"/>
          <p:cNvSpPr>
            <a:spLocks noGrp="1"/>
          </p:cNvSpPr>
          <p:nvPr>
            <p:ph type="ftr" sz="quarter" idx="11"/>
          </p:nvPr>
        </p:nvSpPr>
        <p:spPr/>
        <p:txBody>
          <a:bodyPr vert="horz" rtlCol="0"/>
          <a:lstStyle/>
          <a:p>
            <a:endParaRPr lang="en-US" dirty="0"/>
          </a:p>
        </p:txBody>
      </p:sp>
      <p:sp>
        <p:nvSpPr>
          <p:cNvPr id="9" name="Slide Number Placeholder 8"/>
          <p:cNvSpPr>
            <a:spLocks noGrp="1"/>
          </p:cNvSpPr>
          <p:nvPr>
            <p:ph type="sldNum" sz="quarter" idx="12"/>
          </p:nvPr>
        </p:nvSpPr>
        <p:spPr/>
        <p:txBody>
          <a:bodyPr vert="horz" rtlCol="0"/>
          <a:lstStyle/>
          <a:p>
            <a:fld id="{433EBC93-58A1-47EB-9CA3-CE0C63422EB4}" type="slidenum">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Date Placeholder 2"/>
          <p:cNvSpPr>
            <a:spLocks noGrp="1"/>
          </p:cNvSpPr>
          <p:nvPr>
            <p:ph type="dt" sz="half" idx="10"/>
          </p:nvPr>
        </p:nvSpPr>
        <p:spPr/>
        <p:txBody>
          <a:bodyPr vert="horz" rtlCol="0"/>
          <a:lstStyle/>
          <a:p>
            <a:fld id="{A1632067-A666-47EF-98D2-A3BC8038637A}" type="datetime1">
              <a:t>2/16/2022</a:t>
            </a:fld>
            <a:endParaRPr lang="en-US" dirty="0"/>
          </a:p>
        </p:txBody>
      </p:sp>
      <p:sp>
        <p:nvSpPr>
          <p:cNvPr id="4" name="Footer Placeholder 3"/>
          <p:cNvSpPr>
            <a:spLocks noGrp="1"/>
          </p:cNvSpPr>
          <p:nvPr>
            <p:ph type="ftr" sz="quarter" idx="11"/>
          </p:nvPr>
        </p:nvSpPr>
        <p:spPr/>
        <p:txBody>
          <a:bodyPr vert="horz" rtlCol="0"/>
          <a:lstStyle/>
          <a:p>
            <a:endParaRPr lang="en-US" dirty="0"/>
          </a:p>
        </p:txBody>
      </p:sp>
      <p:sp>
        <p:nvSpPr>
          <p:cNvPr id="5" name="Slide Number Placeholder 4"/>
          <p:cNvSpPr>
            <a:spLocks noGrp="1"/>
          </p:cNvSpPr>
          <p:nvPr>
            <p:ph type="sldNum" sz="quarter" idx="12"/>
          </p:nvPr>
        </p:nvSpPr>
        <p:spPr/>
        <p:txBody>
          <a:bodyPr vert="horz" rtlCol="0"/>
          <a:lstStyle/>
          <a:p>
            <a:fld id="{AC25B0C8-0E2E-447F-ABF0-792C766F1702}" type="slidenum">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fld id="{B83DB925-7AF3-4BF7-8806-E2459F996034}" type="datetime1">
              <a:t>2/16/2022</a:t>
            </a:fld>
            <a:endParaRPr lang="en-US" dirty="0"/>
          </a:p>
        </p:txBody>
      </p:sp>
      <p:sp>
        <p:nvSpPr>
          <p:cNvPr id="3" name="Footer Placeholder 2"/>
          <p:cNvSpPr>
            <a:spLocks noGrp="1"/>
          </p:cNvSpPr>
          <p:nvPr>
            <p:ph type="ftr" sz="quarter" idx="11"/>
          </p:nvPr>
        </p:nvSpPr>
        <p:spPr/>
        <p:txBody>
          <a:bodyPr vert="horz" rtlCol="0"/>
          <a:lstStyle/>
          <a:p>
            <a:endParaRPr lang="en-US" dirty="0"/>
          </a:p>
        </p:txBody>
      </p:sp>
      <p:sp>
        <p:nvSpPr>
          <p:cNvPr id="4" name="Slide Number Placeholder 3"/>
          <p:cNvSpPr>
            <a:spLocks noGrp="1"/>
          </p:cNvSpPr>
          <p:nvPr>
            <p:ph type="sldNum" sz="quarter" idx="12"/>
          </p:nvPr>
        </p:nvSpPr>
        <p:spPr/>
        <p:txBody>
          <a:bodyPr vert="horz" rtlCol="0"/>
          <a:lstStyle/>
          <a:p>
            <a:fld id="{001C9F5B-533A-408B-8F47-528438F46EBA}" type="slidenum">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Content Placeholder 2"/>
          <p:cNvSpPr>
            <a:spLocks noGrp="1"/>
          </p:cNvSpPr>
          <p:nvPr>
            <p:ph idx="1"/>
          </p:nvPr>
        </p:nvSpPr>
        <p:spPr>
          <a:xfrm>
            <a:off x="5183187" y="987425"/>
            <a:ext cx="6172200" cy="4873625"/>
          </a:xfrm>
        </p:spPr>
        <p:txBody>
          <a:bodyPr vert="horz" rtlCol="0"/>
          <a:lstStyle>
            <a:lvl1pPr lvl="0">
              <a:defRPr lang="en-US" sz="3200" dirty="0"/>
            </a:lvl1pPr>
            <a:lvl2pPr lvl="1">
              <a:defRPr lang="en-US" sz="2800" dirty="0"/>
            </a:lvl2pPr>
            <a:lvl3pPr lvl="2">
              <a:defRPr lang="en-US" sz="2400" dirty="0"/>
            </a:lvl3pPr>
            <a:lvl4pPr lvl="3">
              <a:defRPr lang="en-US" sz="2000" dirty="0"/>
            </a:lvl4pPr>
            <a:lvl5pPr lvl="4">
              <a:defRPr lang="en-US" sz="2000" dirty="0"/>
            </a:lvl5pPr>
            <a:lvl6pPr lvl="5">
              <a:defRPr lang="en-US" sz="2000" dirty="0"/>
            </a:lvl6pPr>
            <a:lvl7pPr lvl="6">
              <a:defRPr lang="en-US" sz="2000" dirty="0"/>
            </a:lvl7pPr>
            <a:lvl8pPr lvl="7">
              <a:defRPr lang="en-US" sz="2000" dirty="0"/>
            </a:lvl8pPr>
            <a:lvl9pPr lvl="8">
              <a:defRPr lang="en-US" sz="2000" dirty="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9B35F2A8-3938-4E04-A948-6E082374E36E}"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081EC70B-D014-4AFD-B7C4-28E9D7FAA86D}" type="slidenum">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FF56C55A-A1CB-4922-AD46-9EB85AB0AA3E}"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F00EB532-89CC-432F-8EDC-ECF46CDBEF4C}" type="slidenum">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Picture Placeholder 2"/>
          <p:cNvSpPr>
            <a:spLocks noGrp="1"/>
          </p:cNvSpPr>
          <p:nvPr>
            <p:ph type="pic" idx="1"/>
          </p:nvPr>
        </p:nvSpPr>
        <p:spPr>
          <a:xfrm>
            <a:off x="5183187" y="987425"/>
            <a:ext cx="6172200" cy="4873625"/>
          </a:xfrm>
        </p:spPr>
        <p:txBody>
          <a:bodyPr vert="horz" rtlCol="0"/>
          <a:lstStyle>
            <a:lvl1pPr marL="0" lvl="0" indent="0">
              <a:buNone/>
              <a:defRPr lang="en-US" sz="3200" dirty="0"/>
            </a:lvl1pPr>
            <a:lvl2pPr marL="457200" lvl="1" indent="0">
              <a:buNone/>
              <a:defRPr lang="en-US" sz="2800" dirty="0"/>
            </a:lvl2pPr>
            <a:lvl3pPr marL="914400" lvl="2" indent="0">
              <a:buNone/>
              <a:defRPr lang="en-US" sz="2400" dirty="0"/>
            </a:lvl3pPr>
            <a:lvl4pPr marL="1371600" lvl="3" indent="0">
              <a:buNone/>
              <a:defRPr lang="en-US" sz="2000" dirty="0"/>
            </a:lvl4pPr>
            <a:lvl5pPr marL="1828800" lvl="4" indent="0">
              <a:buNone/>
              <a:defRPr lang="en-US" sz="2000" dirty="0"/>
            </a:lvl5pPr>
            <a:lvl6pPr marL="2286000" lvl="5" indent="0">
              <a:buNone/>
              <a:defRPr lang="en-US" sz="2000" dirty="0"/>
            </a:lvl6pPr>
            <a:lvl7pPr marL="2743200" lvl="6" indent="0">
              <a:buNone/>
              <a:defRPr lang="en-US" sz="2000" dirty="0"/>
            </a:lvl7pPr>
            <a:lvl8pPr marL="3200400" lvl="7" indent="0">
              <a:buNone/>
              <a:defRPr lang="en-US" sz="2000" dirty="0"/>
            </a:lvl8pPr>
            <a:lvl9pPr marL="3657600" lvl="8" indent="0">
              <a:buNone/>
              <a:defRPr lang="en-US" sz="2000" dirty="0"/>
            </a:lvl9pPr>
          </a:lstStyle>
          <a:p>
            <a:endParaRPr lang="en-US" dirty="0"/>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01320477-9BB1-4090-BFA4-20B8A2A8DBAA}"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7E303567-3271-4DA3-B6B1-16CE4D423826}" type="slidenum">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Vertical Text Placeholder 2"/>
          <p:cNvSpPr>
            <a:spLocks noGrp="1"/>
          </p:cNvSpPr>
          <p:nvPr>
            <p:ph type="body" idx="1"/>
          </p:nvPr>
        </p:nvSpPr>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09044689-FFBA-4CA0-B14E-1EF252774EA5}"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9D8AE444-0D37-42B5-95A2-B80FAA8E232D}" type="slidenum">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8724900" y="365125"/>
            <a:ext cx="2628900" cy="5811838"/>
          </a:xfrm>
        </p:spPr>
        <p:txBody>
          <a:bodyPr vert="horz" rtlCol="0"/>
          <a:lstStyle/>
          <a:p>
            <a:r>
              <a:rPr lang="en-US" dirty="0"/>
              <a:t>Click to edit Master title style</a:t>
            </a:r>
          </a:p>
        </p:txBody>
      </p:sp>
      <p:sp>
        <p:nvSpPr>
          <p:cNvPr id="3" name="Vertical Text Placeholder 2"/>
          <p:cNvSpPr>
            <a:spLocks noGrp="1"/>
          </p:cNvSpPr>
          <p:nvPr>
            <p:ph type="body" idx="1"/>
          </p:nvPr>
        </p:nvSpPr>
        <p:spPr>
          <a:xfrm>
            <a:off x="838200" y="365125"/>
            <a:ext cx="7734300" cy="58118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vert="horz" rtlCol="0"/>
          <a:lstStyle/>
          <a:p>
            <a:fld id="{DF3AE5AE-50F4-434A-9E11-F5501E9C9DC5}"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ECE56424-D058-4A23-8333-FD28057499BD}" type="slidenum">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vert="horz" rtlCol="0" anchor="b"/>
          <a:lstStyle>
            <a:lvl1pPr lvl="0">
              <a:defRPr lang="en-US" sz="6000" dirty="0"/>
            </a:lvl1pPr>
          </a:lstStyle>
          <a:p>
            <a:r>
              <a:rPr lang="en-US" dirty="0"/>
              <a:t>Click to edit Master title style</a:t>
            </a:r>
          </a:p>
        </p:txBody>
      </p:sp>
      <p:sp>
        <p:nvSpPr>
          <p:cNvPr id="3" name="Text Placeholder 2"/>
          <p:cNvSpPr>
            <a:spLocks noGrp="1"/>
          </p:cNvSpPr>
          <p:nvPr>
            <p:ph type="body" idx="1"/>
          </p:nvPr>
        </p:nvSpPr>
        <p:spPr>
          <a:xfrm>
            <a:off x="831849" y="4589463"/>
            <a:ext cx="10515600" cy="1500187"/>
          </a:xfrm>
        </p:spPr>
        <p:txBody>
          <a:bodyPr vert="horz" rtlCol="0"/>
          <a:lstStyle>
            <a:lvl1pPr marL="0" lvl="0" indent="0">
              <a:buNone/>
              <a:defRPr lang="en-US" sz="2400" dirty="0">
                <a:solidFill>
                  <a:schemeClr val="tx1">
                    <a:tint val="75000"/>
                  </a:schemeClr>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vert="horz" rtlCol="0"/>
          <a:lstStyle/>
          <a:p>
            <a:fld id="{DB7B0815-5764-4B7F-89C8-786554390C74}" type="datetime1">
              <a:t>2/16/2022</a:t>
            </a:fld>
            <a:endParaRPr lang="en-US" dirty="0"/>
          </a:p>
        </p:txBody>
      </p:sp>
      <p:sp>
        <p:nvSpPr>
          <p:cNvPr id="5" name="Footer Placeholder 4"/>
          <p:cNvSpPr>
            <a:spLocks noGrp="1"/>
          </p:cNvSpPr>
          <p:nvPr>
            <p:ph type="ftr" sz="quarter" idx="11"/>
          </p:nvPr>
        </p:nvSpPr>
        <p:spPr/>
        <p:txBody>
          <a:bodyPr vert="horz" rtlCol="0"/>
          <a:lstStyle/>
          <a:p>
            <a:endParaRPr lang="en-US" dirty="0"/>
          </a:p>
        </p:txBody>
      </p:sp>
      <p:sp>
        <p:nvSpPr>
          <p:cNvPr id="6" name="Slide Number Placeholder 5"/>
          <p:cNvSpPr>
            <a:spLocks noGrp="1"/>
          </p:cNvSpPr>
          <p:nvPr>
            <p:ph type="sldNum" sz="quarter" idx="12"/>
          </p:nvPr>
        </p:nvSpPr>
        <p:spPr/>
        <p:txBody>
          <a:bodyPr vert="horz" rtlCol="0"/>
          <a:lstStyle/>
          <a:p>
            <a:fld id="{0AAB8F2A-95EE-4EA5-97D5-51192DC5417A}" type="slidenum">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Content Placeholder 2"/>
          <p:cNvSpPr>
            <a:spLocks noGrp="1"/>
          </p:cNvSpPr>
          <p:nvPr>
            <p:ph idx="1"/>
          </p:nvPr>
        </p:nvSpPr>
        <p:spPr>
          <a:xfrm>
            <a:off x="838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idx="2"/>
          </p:nvPr>
        </p:nvSpPr>
        <p:spPr>
          <a:xfrm>
            <a:off x="6172200" y="1825625"/>
            <a:ext cx="5181600" cy="435133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fld id="{B2FB6FE7-98A1-402A-9634-A1537022158E}"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91C33B76-0584-42E6-97CC-1DA4329C2CF8}" type="slidenum">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vert="horz" rtlCol="0"/>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4" name="Content Placeholder 3"/>
          <p:cNvSpPr>
            <a:spLocks noGrp="1"/>
          </p:cNvSpPr>
          <p:nvPr>
            <p:ph idx="2"/>
          </p:nvPr>
        </p:nvSpPr>
        <p:spPr>
          <a:xfrm>
            <a:off x="839788" y="2505075"/>
            <a:ext cx="51577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idx="3"/>
          </p:nvPr>
        </p:nvSpPr>
        <p:spPr>
          <a:xfrm>
            <a:off x="6172200" y="1681163"/>
            <a:ext cx="5183187" cy="823912"/>
          </a:xfrm>
        </p:spPr>
        <p:txBody>
          <a:bodyPr vert="horz" rtlCol="0" anchor="b"/>
          <a:lstStyle>
            <a:lvl1pPr marL="0" lvl="0" indent="0">
              <a:buNone/>
              <a:defRPr lang="en-US" sz="2400" b="1"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Edit Master text styles</a:t>
            </a:r>
          </a:p>
        </p:txBody>
      </p:sp>
      <p:sp>
        <p:nvSpPr>
          <p:cNvPr id="6" name="Content Placeholder 5"/>
          <p:cNvSpPr>
            <a:spLocks noGrp="1"/>
          </p:cNvSpPr>
          <p:nvPr>
            <p:ph idx="4"/>
          </p:nvPr>
        </p:nvSpPr>
        <p:spPr>
          <a:xfrm>
            <a:off x="6172200" y="2505075"/>
            <a:ext cx="5183187" cy="3684588"/>
          </a:xfrm>
        </p:spPr>
        <p:txBody>
          <a:bodyPr vert="horz"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vert="horz" rtlCol="0"/>
          <a:lstStyle/>
          <a:p>
            <a:fld id="{7D6D4D67-870A-477D-996B-883659C41B9C}" type="datetime1">
              <a:t>2/16/2022</a:t>
            </a:fld>
            <a:endParaRPr lang="en-US" dirty="0"/>
          </a:p>
        </p:txBody>
      </p:sp>
      <p:sp>
        <p:nvSpPr>
          <p:cNvPr id="8" name="Footer Placeholder 7"/>
          <p:cNvSpPr>
            <a:spLocks noGrp="1"/>
          </p:cNvSpPr>
          <p:nvPr>
            <p:ph type="ftr" sz="quarter" idx="11"/>
          </p:nvPr>
        </p:nvSpPr>
        <p:spPr/>
        <p:txBody>
          <a:bodyPr vert="horz" rtlCol="0"/>
          <a:lstStyle/>
          <a:p>
            <a:endParaRPr lang="en-US" dirty="0"/>
          </a:p>
        </p:txBody>
      </p:sp>
      <p:sp>
        <p:nvSpPr>
          <p:cNvPr id="9" name="Slide Number Placeholder 8"/>
          <p:cNvSpPr>
            <a:spLocks noGrp="1"/>
          </p:cNvSpPr>
          <p:nvPr>
            <p:ph type="sldNum" sz="quarter" idx="12"/>
          </p:nvPr>
        </p:nvSpPr>
        <p:spPr/>
        <p:txBody>
          <a:bodyPr vert="horz" rtlCol="0"/>
          <a:lstStyle/>
          <a:p>
            <a:fld id="{FF9F1626-5131-4C29-B9B8-694C145EA61D}" type="slidenum">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r>
              <a:rPr lang="en-US" dirty="0"/>
              <a:t>Click to edit Master title style</a:t>
            </a:r>
          </a:p>
        </p:txBody>
      </p:sp>
      <p:sp>
        <p:nvSpPr>
          <p:cNvPr id="3" name="Date Placeholder 2"/>
          <p:cNvSpPr>
            <a:spLocks noGrp="1"/>
          </p:cNvSpPr>
          <p:nvPr>
            <p:ph type="dt" sz="half" idx="10"/>
          </p:nvPr>
        </p:nvSpPr>
        <p:spPr/>
        <p:txBody>
          <a:bodyPr vert="horz" rtlCol="0"/>
          <a:lstStyle/>
          <a:p>
            <a:fld id="{C7C6C69A-FEDB-4D80-B586-1D46A04E90E9}" type="datetime1">
              <a:t>2/16/2022</a:t>
            </a:fld>
            <a:endParaRPr lang="en-US" dirty="0"/>
          </a:p>
        </p:txBody>
      </p:sp>
      <p:sp>
        <p:nvSpPr>
          <p:cNvPr id="4" name="Footer Placeholder 3"/>
          <p:cNvSpPr>
            <a:spLocks noGrp="1"/>
          </p:cNvSpPr>
          <p:nvPr>
            <p:ph type="ftr" sz="quarter" idx="11"/>
          </p:nvPr>
        </p:nvSpPr>
        <p:spPr/>
        <p:txBody>
          <a:bodyPr vert="horz" rtlCol="0"/>
          <a:lstStyle/>
          <a:p>
            <a:endParaRPr lang="en-US" dirty="0"/>
          </a:p>
        </p:txBody>
      </p:sp>
      <p:sp>
        <p:nvSpPr>
          <p:cNvPr id="5" name="Slide Number Placeholder 4"/>
          <p:cNvSpPr>
            <a:spLocks noGrp="1"/>
          </p:cNvSpPr>
          <p:nvPr>
            <p:ph type="sldNum" sz="quarter" idx="12"/>
          </p:nvPr>
        </p:nvSpPr>
        <p:spPr/>
        <p:txBody>
          <a:bodyPr vert="horz" rtlCol="0"/>
          <a:lstStyle/>
          <a:p>
            <a:fld id="{27C1595E-393C-453C-980B-71364522095B}" type="slidenum">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fld id="{BA63F9A1-3E24-4812-8851-12FEB0FF777C}" type="datetime1">
              <a:t>2/16/2022</a:t>
            </a:fld>
            <a:endParaRPr lang="en-US" dirty="0"/>
          </a:p>
        </p:txBody>
      </p:sp>
      <p:sp>
        <p:nvSpPr>
          <p:cNvPr id="3" name="Footer Placeholder 2"/>
          <p:cNvSpPr>
            <a:spLocks noGrp="1"/>
          </p:cNvSpPr>
          <p:nvPr>
            <p:ph type="ftr" sz="quarter" idx="11"/>
          </p:nvPr>
        </p:nvSpPr>
        <p:spPr/>
        <p:txBody>
          <a:bodyPr vert="horz" rtlCol="0"/>
          <a:lstStyle/>
          <a:p>
            <a:endParaRPr lang="en-US" dirty="0"/>
          </a:p>
        </p:txBody>
      </p:sp>
      <p:sp>
        <p:nvSpPr>
          <p:cNvPr id="4" name="Slide Number Placeholder 3"/>
          <p:cNvSpPr>
            <a:spLocks noGrp="1"/>
          </p:cNvSpPr>
          <p:nvPr>
            <p:ph type="sldNum" sz="quarter" idx="12"/>
          </p:nvPr>
        </p:nvSpPr>
        <p:spPr/>
        <p:txBody>
          <a:bodyPr vert="horz" rtlCol="0"/>
          <a:lstStyle/>
          <a:p>
            <a:fld id="{680C48B9-AE71-46ED-9F3A-8FA559304B7E}" type="slidenum">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Content Placeholder 2"/>
          <p:cNvSpPr>
            <a:spLocks noGrp="1"/>
          </p:cNvSpPr>
          <p:nvPr>
            <p:ph idx="1"/>
          </p:nvPr>
        </p:nvSpPr>
        <p:spPr>
          <a:xfrm>
            <a:off x="5183187" y="987425"/>
            <a:ext cx="6172200" cy="4873625"/>
          </a:xfrm>
        </p:spPr>
        <p:txBody>
          <a:bodyPr vert="horz" rtlCol="0"/>
          <a:lstStyle>
            <a:lvl1pPr lvl="0">
              <a:defRPr lang="en-US" sz="3200" dirty="0"/>
            </a:lvl1pPr>
            <a:lvl2pPr lvl="1">
              <a:defRPr lang="en-US" sz="2800" dirty="0"/>
            </a:lvl2pPr>
            <a:lvl3pPr lvl="2">
              <a:defRPr lang="en-US" sz="2400" dirty="0"/>
            </a:lvl3pPr>
            <a:lvl4pPr lvl="3">
              <a:defRPr lang="en-US" sz="2000" dirty="0"/>
            </a:lvl4pPr>
            <a:lvl5pPr lvl="4">
              <a:defRPr lang="en-US" sz="2000" dirty="0"/>
            </a:lvl5pPr>
            <a:lvl6pPr lvl="5">
              <a:defRPr lang="en-US" sz="2000" dirty="0"/>
            </a:lvl6pPr>
            <a:lvl7pPr lvl="6">
              <a:defRPr lang="en-US" sz="2000" dirty="0"/>
            </a:lvl7pPr>
            <a:lvl8pPr lvl="7">
              <a:defRPr lang="en-US" sz="2000" dirty="0"/>
            </a:lvl8pPr>
            <a:lvl9pPr lvl="8">
              <a:defRPr lang="en-US" sz="2000" dirty="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FD0D0418-10DA-4F34-9F41-AC4B2138E1C9}"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5BCF9294-5C35-4BFA-90E5-E4AF105642D2}" type="slidenum">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rtlCol="0" anchor="b"/>
          <a:lstStyle>
            <a:lvl1pPr lvl="0">
              <a:defRPr lang="en-US" sz="3200" dirty="0"/>
            </a:lvl1pPr>
          </a:lstStyle>
          <a:p>
            <a:r>
              <a:rPr lang="en-US" dirty="0"/>
              <a:t>Click to edit Master title style</a:t>
            </a:r>
          </a:p>
        </p:txBody>
      </p:sp>
      <p:sp>
        <p:nvSpPr>
          <p:cNvPr id="3" name="Picture Placeholder 2"/>
          <p:cNvSpPr>
            <a:spLocks noGrp="1"/>
          </p:cNvSpPr>
          <p:nvPr>
            <p:ph type="pic" idx="1"/>
          </p:nvPr>
        </p:nvSpPr>
        <p:spPr>
          <a:xfrm>
            <a:off x="5183187" y="987425"/>
            <a:ext cx="6172200" cy="4873625"/>
          </a:xfrm>
        </p:spPr>
        <p:txBody>
          <a:bodyPr vert="horz" rtlCol="0"/>
          <a:lstStyle>
            <a:lvl1pPr marL="0" lvl="0" indent="0">
              <a:buNone/>
              <a:defRPr lang="en-US" sz="3200" dirty="0"/>
            </a:lvl1pPr>
            <a:lvl2pPr marL="457200" lvl="1" indent="0">
              <a:buNone/>
              <a:defRPr lang="en-US" sz="2800" dirty="0"/>
            </a:lvl2pPr>
            <a:lvl3pPr marL="914400" lvl="2" indent="0">
              <a:buNone/>
              <a:defRPr lang="en-US" sz="2400" dirty="0"/>
            </a:lvl3pPr>
            <a:lvl4pPr marL="1371600" lvl="3" indent="0">
              <a:buNone/>
              <a:defRPr lang="en-US" sz="2000" dirty="0"/>
            </a:lvl4pPr>
            <a:lvl5pPr marL="1828800" lvl="4" indent="0">
              <a:buNone/>
              <a:defRPr lang="en-US" sz="2000" dirty="0"/>
            </a:lvl5pPr>
            <a:lvl6pPr marL="2286000" lvl="5" indent="0">
              <a:buNone/>
              <a:defRPr lang="en-US" sz="2000" dirty="0"/>
            </a:lvl6pPr>
            <a:lvl7pPr marL="2743200" lvl="6" indent="0">
              <a:buNone/>
              <a:defRPr lang="en-US" sz="2000" dirty="0"/>
            </a:lvl7pPr>
            <a:lvl8pPr marL="3200400" lvl="7" indent="0">
              <a:buNone/>
              <a:defRPr lang="en-US" sz="2000" dirty="0"/>
            </a:lvl8pPr>
            <a:lvl9pPr marL="3657600" lvl="8" indent="0">
              <a:buNone/>
              <a:defRPr lang="en-US" sz="2000" dirty="0"/>
            </a:lvl9pPr>
          </a:lstStyle>
          <a:p>
            <a:endParaRPr lang="en-US" dirty="0"/>
          </a:p>
        </p:txBody>
      </p:sp>
      <p:sp>
        <p:nvSpPr>
          <p:cNvPr id="4" name="Text Placeholder 3"/>
          <p:cNvSpPr>
            <a:spLocks noGrp="1"/>
          </p:cNvSpPr>
          <p:nvPr>
            <p:ph type="body" idx="2"/>
          </p:nvPr>
        </p:nvSpPr>
        <p:spPr>
          <a:xfrm>
            <a:off x="839788" y="2057400"/>
            <a:ext cx="3932237" cy="3811587"/>
          </a:xfrm>
        </p:spPr>
        <p:txBody>
          <a:bodyPr vert="horz" rtlCol="0"/>
          <a:lstStyle>
            <a:lvl1pPr marL="0" lvl="0" indent="0">
              <a:buNone/>
              <a:defRPr lang="en-US" sz="1600" dirty="0"/>
            </a:lvl1pPr>
            <a:lvl2pPr marL="457200" lvl="1" indent="0">
              <a:buNone/>
              <a:defRPr lang="en-US" sz="1400" dirty="0"/>
            </a:lvl2pPr>
            <a:lvl3pPr marL="914400" lvl="2" indent="0">
              <a:buNone/>
              <a:defRPr lang="en-US" sz="1200" dirty="0"/>
            </a:lvl3pPr>
            <a:lvl4pPr marL="1371600" lvl="3" indent="0">
              <a:buNone/>
              <a:defRPr lang="en-US" sz="1000" dirty="0"/>
            </a:lvl4pPr>
            <a:lvl5pPr marL="1828800" lvl="4" indent="0">
              <a:buNone/>
              <a:defRPr lang="en-US" sz="1000" dirty="0"/>
            </a:lvl5pPr>
            <a:lvl6pPr marL="2286000" lvl="5" indent="0">
              <a:buNone/>
              <a:defRPr lang="en-US" sz="1000" dirty="0"/>
            </a:lvl6pPr>
            <a:lvl7pPr marL="2743200" lvl="6" indent="0">
              <a:buNone/>
              <a:defRPr lang="en-US" sz="1000" dirty="0"/>
            </a:lvl7pPr>
            <a:lvl8pPr marL="3200400" lvl="7" indent="0">
              <a:buNone/>
              <a:defRPr lang="en-US" sz="1000" dirty="0"/>
            </a:lvl8pPr>
            <a:lvl9pPr marL="3657600" lvl="8" indent="0">
              <a:buNone/>
              <a:defRPr lang="en-US" sz="1000" dirty="0"/>
            </a:lvl9pPr>
          </a:lstStyle>
          <a:p>
            <a:pPr lvl="0"/>
            <a:r>
              <a:rPr lang="en-US" dirty="0"/>
              <a:t>Edit Master text styles</a:t>
            </a:r>
          </a:p>
        </p:txBody>
      </p:sp>
      <p:sp>
        <p:nvSpPr>
          <p:cNvPr id="5" name="Date Placeholder 4"/>
          <p:cNvSpPr>
            <a:spLocks noGrp="1"/>
          </p:cNvSpPr>
          <p:nvPr>
            <p:ph type="dt" sz="half" idx="10"/>
          </p:nvPr>
        </p:nvSpPr>
        <p:spPr/>
        <p:txBody>
          <a:bodyPr vert="horz" rtlCol="0"/>
          <a:lstStyle/>
          <a:p>
            <a:fld id="{534E8197-4BB6-4128-9F92-843C03FC2814}" type="datetime1">
              <a:t>2/16/2022</a:t>
            </a:fld>
            <a:endParaRPr lang="en-US" dirty="0"/>
          </a:p>
        </p:txBody>
      </p:sp>
      <p:sp>
        <p:nvSpPr>
          <p:cNvPr id="6" name="Footer Placeholder 5"/>
          <p:cNvSpPr>
            <a:spLocks noGrp="1"/>
          </p:cNvSpPr>
          <p:nvPr>
            <p:ph type="ftr" sz="quarter" idx="11"/>
          </p:nvPr>
        </p:nvSpPr>
        <p:spPr/>
        <p:txBody>
          <a:bodyPr vert="horz" rtlCol="0"/>
          <a:lstStyle/>
          <a:p>
            <a:endParaRPr lang="en-US" dirty="0"/>
          </a:p>
        </p:txBody>
      </p:sp>
      <p:sp>
        <p:nvSpPr>
          <p:cNvPr id="7" name="Slide Number Placeholder 6"/>
          <p:cNvSpPr>
            <a:spLocks noGrp="1"/>
          </p:cNvSpPr>
          <p:nvPr>
            <p:ph type="sldNum" sz="quarter" idx="12"/>
          </p:nvPr>
        </p:nvSpPr>
        <p:spPr/>
        <p:txBody>
          <a:bodyPr vert="horz" rtlCol="0"/>
          <a:lstStyle/>
          <a:p>
            <a:fld id="{0778D59B-57DD-4759-B254-1481171D8FA9}" type="slidenum">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blipFill dpi="0" rotWithShape="1">
          <a:blip r:embed="rId13">
            <a:alphaModFix amt="10000"/>
            <a:lum/>
            <a:extLst>
              <a:ext uri="{8A08A60B-86C1-43FC-8E23-C486F95CED0D}">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a14:imgEffect>
                  </a14:imgLayer>
                </a14:imgProps>
              </a:ext>
              <a:ext uri="{5E675E3B-BEE0-4A31-9EBA-A8F1410FF51D}">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l="35000" t="22000" r="35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fld id="{950C4A49-D532-4D74-AAD3-A10C6301679A}" type="datetime1">
              <a:t>2/16/2022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5E64F73E-877B-4031-AB0F-AE42344142A1}"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a:lnSpc>
          <a:spcPct val="90000"/>
        </a:lnSpc>
        <a:spcBef>
          <a:spcPct val="0"/>
        </a:spcBef>
        <a:buNone/>
        <a:defRPr lang="en-US" sz="440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ideMaster2">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fld id="{5EC89BD9-695E-41FE-989C-54217101E3B4}" type="datetime1">
              <a:t>2/16/2022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B1D24490-9ACE-4FF5-B21E-56C28E3323F8}" type="slidenum">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l" rtl="0">
        <a:lnSpc>
          <a:spcPct val="90000"/>
        </a:lnSpc>
        <a:spcBef>
          <a:spcPct val="0"/>
        </a:spcBef>
        <a:buNone/>
        <a:defRPr lang="en-US" sz="440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myapd.arlingtontx.gov/" TargetMode="External"/><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apdqa.3diapps.io/cepqa/" TargetMode="External"/><Relationship Id="rId4" Type="http://schemas.openxmlformats.org/officeDocument/2006/relationships/hyperlink" Target="https://myapd.3diapps.io/ceppro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chemeClr val="bg1"/>
        </a:solidFill>
        <a:effectLst/>
      </p:bgPr>
    </p:bg>
    <p:spTree>
      <p:nvGrpSpPr>
        <p:cNvPr id="1" name=""/>
        <p:cNvGrpSpPr/>
        <p:nvPr/>
      </p:nvGrpSpPr>
      <p:grpSpPr>
        <a:xfrm>
          <a:off x="0" y="0"/>
          <a:ext cx="0" cy="0"/>
          <a:chOff x="0" y="0"/>
          <a:chExt cx="0" cy="0"/>
        </a:xfrm>
      </p:grpSpPr>
      <p:sp>
        <p:nvSpPr>
          <p:cNvPr id="2" name="Freeform 14"/>
          <p:cNvSpPr>
            <a:spLocks noGrp="1" noRot="1" noChangeAspect="1" noMove="1" noResize="1" noAdjustHandles="1" noChangeArrowheads="1" noChangeShapeType="1"/>
          </p:cNvSpPr>
          <p:nvPr/>
        </p:nvSpPr>
        <p:spPr>
          <a:xfrm>
            <a:off x="0" y="5448625"/>
            <a:ext cx="6738450" cy="1409374"/>
          </a:xfrm>
          <a:custGeom>
            <a:avLst/>
            <a:gdLst/>
            <a:ahLst/>
            <a:cxnLst/>
            <a:rect l="0" t="0" r="r" b="b"/>
            <a:pathLst>
              <a:path w="6738450" h="1409374">
                <a:moveTo>
                  <a:pt x="0" y="0"/>
                </a:moveTo>
                <a:lnTo>
                  <a:pt x="6738450" y="0"/>
                </a:lnTo>
                <a:lnTo>
                  <a:pt x="6085726" y="1409374"/>
                </a:lnTo>
                <a:lnTo>
                  <a:pt x="1524000" y="1409374"/>
                </a:lnTo>
                <a:lnTo>
                  <a:pt x="1200418" y="1409374"/>
                </a:lnTo>
                <a:lnTo>
                  <a:pt x="0" y="1409374"/>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dirty="0"/>
          </a:p>
        </p:txBody>
      </p:sp>
      <p:sp useBgFill="1">
        <p:nvSpPr>
          <p:cNvPr id="3" name="Freeform 33"/>
          <p:cNvSpPr>
            <a:spLocks noGrp="1" noRot="1" noChangeAspect="1" noMove="1" noResize="1" noAdjustHandles="1" noChangeArrowheads="1" noChangeShapeType="1"/>
          </p:cNvSpPr>
          <p:nvPr/>
        </p:nvSpPr>
        <p:spPr>
          <a:xfrm flipH="1">
            <a:off x="6102096" y="3608996"/>
            <a:ext cx="4522796" cy="3249004"/>
          </a:xfrm>
          <a:custGeom>
            <a:avLst/>
            <a:gdLst/>
            <a:ahLst/>
            <a:cxnLst/>
            <a:rect l="0" t="0" r="r" b="b"/>
            <a:pathLst>
              <a:path w="4522796" h="3249004">
                <a:moveTo>
                  <a:pt x="3018081" y="0"/>
                </a:moveTo>
                <a:lnTo>
                  <a:pt x="0" y="0"/>
                </a:lnTo>
                <a:lnTo>
                  <a:pt x="0" y="3249004"/>
                </a:lnTo>
                <a:lnTo>
                  <a:pt x="4522796" y="3249004"/>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b="1" dirty="0">
              <a:latin typeface="+mn-lt"/>
            </a:endParaRPr>
          </a:p>
        </p:txBody>
      </p:sp>
      <p:sp>
        <p:nvSpPr>
          <p:cNvPr id="4" name="Freeform 15"/>
          <p:cNvSpPr>
            <a:spLocks noGrp="1" noRot="1" noChangeAspect="1" noMove="1" noResize="1" noAdjustHandles="1" noChangeArrowheads="1" noChangeShapeType="1"/>
          </p:cNvSpPr>
          <p:nvPr/>
        </p:nvSpPr>
        <p:spPr>
          <a:xfrm>
            <a:off x="6266810" y="5448625"/>
            <a:ext cx="5925190" cy="1409374"/>
          </a:xfrm>
          <a:custGeom>
            <a:avLst/>
            <a:gdLst/>
            <a:ahLst/>
            <a:cxnLst/>
            <a:rect l="0" t="0" r="r" b="b"/>
            <a:pathLst>
              <a:path w="5925190" h="1409374">
                <a:moveTo>
                  <a:pt x="652725" y="0"/>
                </a:moveTo>
                <a:lnTo>
                  <a:pt x="5925190" y="0"/>
                </a:lnTo>
                <a:lnTo>
                  <a:pt x="5925190" y="1409374"/>
                </a:lnTo>
                <a:lnTo>
                  <a:pt x="0" y="1409374"/>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en-US" dirty="0"/>
          </a:p>
        </p:txBody>
      </p:sp>
      <p:sp>
        <p:nvSpPr>
          <p:cNvPr id="5" name="Freeform 24"/>
          <p:cNvSpPr>
            <a:spLocks noGrp="1" noRot="1" noChangeAspect="1" noMove="1" noResize="1" noAdjustHandles="1" noChangeArrowheads="1" noChangeShapeType="1"/>
          </p:cNvSpPr>
          <p:nvPr/>
        </p:nvSpPr>
        <p:spPr>
          <a:xfrm>
            <a:off x="0" y="0"/>
            <a:ext cx="5920618" cy="2896258"/>
          </a:xfrm>
          <a:custGeom>
            <a:avLst/>
            <a:gdLst/>
            <a:ahLst/>
            <a:cxnLst/>
            <a:rect l="0" t="0"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1B42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pic>
        <p:nvPicPr>
          <p:cNvPr id="6" name="Picture 6" descr="A close up of a sign&#10;&#10;Description generated with very high confidence"/>
          <p:cNvPicPr>
            <a:picLocks noChangeAspect="1"/>
          </p:cNvPicPr>
          <p:nvPr/>
        </p:nvPicPr>
        <p:blipFill>
          <a:blip r:embed="rId2"/>
          <a:stretch>
            <a:fillRect/>
          </a:stretch>
        </p:blipFill>
        <p:spPr>
          <a:xfrm>
            <a:off x="9229405" y="304297"/>
            <a:ext cx="1898760" cy="2287663"/>
          </a:xfrm>
          <a:prstGeom prst="rect">
            <a:avLst/>
          </a:prstGeom>
          <a:solidFill>
            <a:schemeClr val="bg1"/>
          </a:solidFill>
        </p:spPr>
      </p:pic>
      <p:sp>
        <p:nvSpPr>
          <p:cNvPr id="7" name="Title 1"/>
          <p:cNvSpPr>
            <a:spLocks noGrp="1"/>
          </p:cNvSpPr>
          <p:nvPr>
            <p:ph type="title"/>
          </p:nvPr>
        </p:nvSpPr>
        <p:spPr>
          <a:xfrm>
            <a:off x="1524000" y="3011117"/>
            <a:ext cx="6618050" cy="1355750"/>
          </a:xfrm>
        </p:spPr>
        <p:txBody>
          <a:bodyPr vert="horz" rtlCol="0">
            <a:normAutofit/>
          </a:bodyPr>
          <a:lstStyle/>
          <a:p>
            <a:pPr algn="l"/>
            <a:r>
              <a:rPr lang="en-US" sz="5400" dirty="0" err="1">
                <a:latin typeface="Segoe UI"/>
              </a:rPr>
              <a:t>MyPD</a:t>
            </a:r>
            <a:r>
              <a:rPr lang="en-US" sz="5400" dirty="0">
                <a:latin typeface="Segoe UI"/>
              </a:rPr>
              <a:t> - Arlington</a:t>
            </a:r>
          </a:p>
        </p:txBody>
      </p:sp>
      <p:sp>
        <p:nvSpPr>
          <p:cNvPr id="8" name="Subtitle 2"/>
          <p:cNvSpPr>
            <a:spLocks noGrp="1"/>
          </p:cNvSpPr>
          <p:nvPr>
            <p:ph type="subTitle" idx="1"/>
          </p:nvPr>
        </p:nvSpPr>
        <p:spPr>
          <a:xfrm>
            <a:off x="1524000" y="4373823"/>
            <a:ext cx="6618050" cy="911117"/>
          </a:xfrm>
        </p:spPr>
        <p:txBody>
          <a:bodyPr vert="horz" rtlCol="0">
            <a:normAutofit/>
          </a:bodyPr>
          <a:lstStyle/>
          <a:p>
            <a:pPr algn="l"/>
            <a:r>
              <a:rPr lang="en-US" sz="1300" dirty="0"/>
              <a:t>Session : </a:t>
            </a:r>
            <a:r>
              <a:rPr lang="en-US" sz="1300" dirty="0" err="1"/>
              <a:t>MyPD</a:t>
            </a:r>
            <a:r>
              <a:rPr lang="en-US" sz="1300" dirty="0"/>
              <a:t> Application Features (iOS and Portal)</a:t>
            </a:r>
          </a:p>
          <a:p>
            <a:pPr algn="l"/>
            <a:r>
              <a:rPr lang="en-US" sz="1300" dirty="0"/>
              <a:t>Audience :  Arlington Project Team</a:t>
            </a:r>
          </a:p>
          <a:p>
            <a:pPr algn="l"/>
            <a:r>
              <a:rPr lang="en-US" sz="1300" dirty="0"/>
              <a:t>Presenters : Andrew Evans</a:t>
            </a:r>
          </a:p>
        </p:txBody>
      </p:sp>
      <p:pic>
        <p:nvPicPr>
          <p:cNvPr id="9" name="Picture 8" descr="A close up of a logo&#10;&#10;Description generated with very high confidence"/>
          <p:cNvPicPr>
            <a:picLocks noChangeAspect="1"/>
          </p:cNvPicPr>
          <p:nvPr/>
        </p:nvPicPr>
        <p:blipFill>
          <a:blip r:embed="rId3"/>
          <a:stretch>
            <a:fillRect/>
          </a:stretch>
        </p:blipFill>
        <p:spPr>
          <a:xfrm>
            <a:off x="9013119" y="2663422"/>
            <a:ext cx="2395327" cy="20511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6" descr="A blue and white text&#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Navigation</a:t>
            </a:r>
          </a:p>
        </p:txBody>
      </p:sp>
      <p:sp>
        <p:nvSpPr>
          <p:cNvPr id="6" name="Content Placeholder 2"/>
          <p:cNvSpPr>
            <a:spLocks noGrp="1"/>
          </p:cNvSpPr>
          <p:nvPr>
            <p:ph idx="1"/>
          </p:nvPr>
        </p:nvSpPr>
        <p:spPr>
          <a:xfrm>
            <a:off x="4387515" y="2022601"/>
            <a:ext cx="7161016" cy="4154361"/>
          </a:xfrm>
        </p:spPr>
        <p:txBody>
          <a:bodyPr vert="horz" rtlCol="0">
            <a:normAutofit fontScale="92500" lnSpcReduction="10000"/>
          </a:bodyPr>
          <a:lstStyle/>
          <a:p>
            <a:pPr marL="457200" lvl="1" indent="0">
              <a:buNone/>
            </a:pPr>
            <a:r>
              <a:rPr lang="en-US" sz="2000" dirty="0">
                <a:solidFill>
                  <a:schemeClr val="bg1"/>
                </a:solidFill>
              </a:rPr>
              <a:t>After login, you will be taken to the landing screen.   This screen will list all of the modules available in the application.</a:t>
            </a:r>
          </a:p>
          <a:p>
            <a:pPr marL="457200" lvl="1" indent="0">
              <a:buNone/>
            </a:pPr>
            <a:endParaRPr lang="en-US" sz="2000" dirty="0">
              <a:solidFill>
                <a:schemeClr val="bg1"/>
              </a:solidFill>
            </a:endParaRPr>
          </a:p>
          <a:p>
            <a:pPr lvl="1"/>
            <a:r>
              <a:rPr lang="en-US" sz="2000" dirty="0">
                <a:solidFill>
                  <a:schemeClr val="bg1"/>
                </a:solidFill>
              </a:rPr>
              <a:t>Chief’s Blog – a blog entered and maintained by Chief Johnson and the Media Office</a:t>
            </a:r>
          </a:p>
          <a:p>
            <a:pPr lvl="1"/>
            <a:r>
              <a:rPr lang="en-US" sz="2000" dirty="0">
                <a:solidFill>
                  <a:schemeClr val="bg1"/>
                </a:solidFill>
              </a:rPr>
              <a:t>Reference Materials – access to </a:t>
            </a:r>
            <a:r>
              <a:rPr lang="en-US" sz="2000" dirty="0" err="1">
                <a:solidFill>
                  <a:schemeClr val="bg1"/>
                </a:solidFill>
              </a:rPr>
              <a:t>SOPs</a:t>
            </a:r>
            <a:r>
              <a:rPr lang="en-US" sz="2000" dirty="0">
                <a:solidFill>
                  <a:schemeClr val="bg1"/>
                </a:solidFill>
              </a:rPr>
              <a:t>, General/Special Orders, and Training Materials stored on SharePoint, in addition to Intelligence Bulletins, Shift Reports, Citation Codes, and Statutes</a:t>
            </a:r>
          </a:p>
          <a:p>
            <a:pPr lvl="1"/>
            <a:r>
              <a:rPr lang="en-US" sz="2000" dirty="0">
                <a:solidFill>
                  <a:schemeClr val="bg1"/>
                </a:solidFill>
              </a:rPr>
              <a:t>Calendar – Events Calendar for the </a:t>
            </a:r>
            <a:r>
              <a:rPr lang="en-US" sz="2000" dirty="0" err="1">
                <a:solidFill>
                  <a:schemeClr val="bg1"/>
                </a:solidFill>
              </a:rPr>
              <a:t>APD</a:t>
            </a:r>
          </a:p>
          <a:p>
            <a:pPr lvl="1"/>
            <a:r>
              <a:rPr lang="en-US" sz="2000" dirty="0">
                <a:solidFill>
                  <a:schemeClr val="bg1"/>
                </a:solidFill>
              </a:rPr>
              <a:t>CAD – list of active 911 calls via list view and map view, as well as active unit status and closed incident detail</a:t>
            </a:r>
          </a:p>
          <a:p>
            <a:pPr lvl="1"/>
            <a:r>
              <a:rPr lang="en-US" sz="2000" dirty="0">
                <a:solidFill>
                  <a:schemeClr val="bg1"/>
                </a:solidFill>
              </a:rPr>
              <a:t>Social Media – YouTube, Twitter, and Facebook feeds for </a:t>
            </a:r>
            <a:r>
              <a:rPr lang="en-US" sz="2000" dirty="0" err="1">
                <a:solidFill>
                  <a:schemeClr val="bg1"/>
                </a:solidFill>
              </a:rPr>
              <a:t>APD</a:t>
            </a:r>
          </a:p>
          <a:p>
            <a:pPr lvl="1"/>
            <a:r>
              <a:rPr lang="en-US" sz="2000" dirty="0">
                <a:solidFill>
                  <a:schemeClr val="bg1"/>
                </a:solidFill>
              </a:rPr>
              <a:t>Messaging – an </a:t>
            </a:r>
            <a:r>
              <a:rPr lang="en-US" sz="2000" dirty="0" err="1">
                <a:solidFill>
                  <a:schemeClr val="bg1"/>
                </a:solidFill>
              </a:rPr>
              <a:t>in-app</a:t>
            </a:r>
            <a:r>
              <a:rPr lang="en-US" sz="2000" dirty="0">
                <a:solidFill>
                  <a:schemeClr val="bg1"/>
                </a:solidFill>
              </a:rPr>
              <a:t> messaging and chat feature for 1 to 1 conversations and group chats</a:t>
            </a:r>
          </a:p>
          <a:p>
            <a:pPr marL="457200" lvl="1" indent="0">
              <a:buNone/>
            </a:pPr>
            <a:r>
              <a:rPr lang="en-US" sz="2000" dirty="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6" descr="A picture containing outdoor, blue&#10;&#10;Description generated with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Navigation - Modules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Clicking on a module will take you to that module.</a:t>
            </a:r>
          </a:p>
          <a:p>
            <a:pPr marL="457200" lvl="1" indent="0">
              <a:buNone/>
            </a:pPr>
            <a:r>
              <a:rPr lang="en-US" sz="2000" dirty="0">
                <a:solidFill>
                  <a:schemeClr val="bg1"/>
                </a:solidFill>
              </a:rPr>
              <a:t>Some modules, such as Reference Materials, have multiple subsections.  Clicking on Reference Materials will take you to the landing page for that section where you can select from different sub-modules.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From the landing page, click on Social Media to display the Arlington PD Facebook, Twitter, and YouTube feeds.</a:t>
            </a:r>
          </a:p>
          <a:p>
            <a:pPr marL="0" indent="0">
              <a:buNone/>
            </a:pPr>
            <a:r>
              <a:rPr lang="en-US" sz="2000" dirty="0">
                <a:solidFill>
                  <a:schemeClr val="bg1"/>
                </a:solidFill>
              </a:rPr>
              <a:t>You can navigate between the feeds by clicking on the feed name at the top of the 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5"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Facebook</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On the Facebook tab, scroll down to view the latest Facebook postings in chronological order.</a:t>
            </a:r>
          </a:p>
          <a:p>
            <a:pPr marL="0" indent="0">
              <a:buNone/>
            </a:pPr>
            <a:endParaRPr lang="en-US" sz="2000" dirty="0">
              <a:solidFill>
                <a:schemeClr val="bg1"/>
              </a:solidFill>
            </a:endParaRPr>
          </a:p>
          <a:p>
            <a:pPr marL="0" indent="0">
              <a:buNone/>
            </a:pPr>
            <a:r>
              <a:rPr lang="en-US" sz="2000" dirty="0">
                <a:solidFill>
                  <a:schemeClr val="bg1"/>
                </a:solidFill>
              </a:rPr>
              <a:t>To interact with a specific post, click on the post.   The Facebook mobile page will load within the application.   </a:t>
            </a:r>
          </a:p>
          <a:p>
            <a:pPr marL="0" indent="0">
              <a:buNone/>
            </a:pPr>
            <a:endParaRPr lang="en-US" sz="2000" dirty="0">
              <a:solidFill>
                <a:schemeClr val="bg1"/>
              </a:solidFill>
            </a:endParaRPr>
          </a:p>
          <a:p>
            <a:pPr marL="0" indent="0">
              <a:buNone/>
            </a:pPr>
            <a:r>
              <a:rPr lang="en-US" sz="2000" dirty="0">
                <a:solidFill>
                  <a:schemeClr val="bg1"/>
                </a:solidFill>
              </a:rPr>
              <a:t>Here, you can login with your Facebook account to interact with or reply to the Facebook post.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YouTube</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view YouTube videos within the application, click on the YouTube tab and scroll down the list of YouTube videos (listed in chronological order by post date).   </a:t>
            </a:r>
          </a:p>
          <a:p>
            <a:pPr marL="0" indent="0">
              <a:buNone/>
            </a:pPr>
            <a:r>
              <a:rPr lang="en-US" sz="2000" dirty="0">
                <a:solidFill>
                  <a:schemeClr val="bg1"/>
                </a:solidFill>
              </a:rPr>
              <a:t>Click on a specific video post to load the details for a specific video and then click on the video itself for it to begin playing within the application.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Social Media Feeds - Twitter</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load the Arlington PD Twitter feed, click on the Twitter tab and scroll through the latest tweets (in chronological order).</a:t>
            </a:r>
          </a:p>
          <a:p>
            <a:pPr marL="0" indent="0">
              <a:buNone/>
            </a:pPr>
            <a:r>
              <a:rPr lang="en-US" sz="2000" dirty="0">
                <a:solidFill>
                  <a:schemeClr val="bg1"/>
                </a:solidFill>
              </a:rPr>
              <a:t>To interact with a specific tweet, click on it within the feed.   The Twitter mobile page will load within the application.   You can then login with your Twitter credentials to interact with or reply to the Tweet.</a:t>
            </a:r>
          </a:p>
          <a:p>
            <a:pPr marL="0" indent="0">
              <a:buNone/>
            </a:pPr>
            <a:r>
              <a:rPr lang="en-US" sz="2000" dirty="0">
                <a:solidFill>
                  <a:schemeClr val="bg1"/>
                </a:solidFill>
              </a:rPr>
              <a:t>Note: the MyPD application shows only Tweets that have been directly posted by the @</a:t>
            </a:r>
            <a:r>
              <a:rPr lang="en-US" sz="2000" dirty="0" err="1">
                <a:solidFill>
                  <a:schemeClr val="bg1"/>
                </a:solidFill>
              </a:rPr>
              <a:t>ArlingtonPD</a:t>
            </a:r>
            <a:r>
              <a:rPr lang="en-US" sz="2000" dirty="0">
                <a:solidFill>
                  <a:schemeClr val="bg1"/>
                </a:solidFill>
              </a:rPr>
              <a:t> Twitter account.  To view retweets that have been shared, tap on the View All button at the bottom of the window to load the Twitter mobile site within the app.</a:t>
            </a:r>
          </a:p>
        </p:txBody>
      </p:sp>
      <p:pic>
        <p:nvPicPr>
          <p:cNvPr id="6" name="Picture 2"/>
          <p:cNvPicPr>
            <a:picLocks noChangeAspect="1"/>
          </p:cNvPicPr>
          <p:nvPr/>
        </p:nvPicPr>
        <p:blipFill>
          <a:blip r:embed="rId2"/>
          <a:stretch>
            <a:fillRect/>
          </a:stretch>
        </p:blipFill>
        <p:spPr>
          <a:xfrm>
            <a:off x="762787" y="939452"/>
            <a:ext cx="2846104" cy="5066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SharePoint Documents</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20000"/>
          </a:bodyPr>
          <a:lstStyle/>
          <a:p>
            <a:pPr marL="0" indent="0">
              <a:buNone/>
            </a:pPr>
            <a:r>
              <a:rPr lang="en-US" sz="2000" dirty="0">
                <a:solidFill>
                  <a:schemeClr val="bg1"/>
                </a:solidFill>
              </a:rPr>
              <a:t>The following sections link to Arlington PD SharePoint Online folders:</a:t>
            </a:r>
          </a:p>
          <a:p>
            <a:r>
              <a:rPr lang="en-US" sz="2000" dirty="0">
                <a:solidFill>
                  <a:schemeClr val="bg1"/>
                </a:solidFill>
              </a:rPr>
              <a:t>General/Special Orders</a:t>
            </a:r>
          </a:p>
          <a:p>
            <a:r>
              <a:rPr lang="en-US" sz="2000" dirty="0">
                <a:solidFill>
                  <a:schemeClr val="bg1"/>
                </a:solidFill>
              </a:rPr>
              <a:t>SOPs (Standard Operating Procedures)</a:t>
            </a:r>
          </a:p>
          <a:p>
            <a:r>
              <a:rPr lang="en-US" sz="2000" dirty="0">
                <a:solidFill>
                  <a:schemeClr val="bg1"/>
                </a:solidFill>
              </a:rPr>
              <a:t>Training Materials</a:t>
            </a:r>
          </a:p>
          <a:p>
            <a:pPr marL="0" indent="0">
              <a:buNone/>
            </a:pPr>
            <a:r>
              <a:rPr lang="en-US" sz="2000" dirty="0">
                <a:solidFill>
                  <a:schemeClr val="bg1"/>
                </a:solidFill>
              </a:rPr>
              <a:t>Files are listed in chronological order with the most current file in the folder shown first.   </a:t>
            </a:r>
          </a:p>
          <a:p>
            <a:pPr marL="0" indent="0">
              <a:buNone/>
            </a:pPr>
            <a:r>
              <a:rPr lang="en-US" sz="2000" dirty="0">
                <a:solidFill>
                  <a:schemeClr val="bg1"/>
                </a:solidFill>
              </a:rPr>
              <a:t>To display a file, click on the link within the window.   </a:t>
            </a:r>
          </a:p>
          <a:p>
            <a:pPr marL="0" indent="0">
              <a:buNone/>
            </a:pPr>
            <a:r>
              <a:rPr lang="en-US" sz="2000" dirty="0">
                <a:solidFill>
                  <a:schemeClr val="bg1"/>
                </a:solidFill>
              </a:rPr>
              <a:t>PDF files will be displayed within the application.   Other file types, such as DOC, XLS, or PPT will prompt you to select the application you wish to use to open the file. </a:t>
            </a:r>
          </a:p>
          <a:p>
            <a:pPr marL="0" indent="0">
              <a:buNone/>
            </a:pPr>
            <a:r>
              <a:rPr lang="en-US" sz="2000" dirty="0">
                <a:solidFill>
                  <a:schemeClr val="bg1"/>
                </a:solidFill>
              </a:rPr>
              <a:t>To search for a specific document or specific text within a document, type the search criteria in the search box and click the Search icon (magnifying glass).   Documents with matching criteria will be displayed in the window below the search box.</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giU6CLp3Z_4joB5MFpuBZsqxq9MLWe6cP6fUSqv1l-cczK4HZ1NyxITjFjvfHLd4opDMl6MEAFjgIqPhwHXcQntqZFddi8Vyeg0a-YDt18ZPcIQ07J_TSo06z6Lzdk36ghjooeLD3j2QvrR0Knd0FHZzcjY7QYQoq9YN89_zl39C_LIyZfMc5NPvYOBsUEPhHwz2fAEuUSjfvzjaIS_TeTbJeCRIy1wZ6XOHNwJzfEF_Mb2gq2w5ffwwdpdE5lJ6vbMWltmtA6Yzs341qjbeQPbBosRLATMJf-tfaABuTsOmamZWWg_QtN924BcVloha86oMy4VEmafEJLBEAzmWrN4E3DndPmWJ_bkjVDi2R--LsytTAYj8oV__IrOCv1tFqF4Xpw2w96n2yIocL7q-MktyqVzdBFxQx9s0joE0huKvyA5-Gc81b3jN0z5ZELd8T54Ax47XT7IQB_5stAMv-WDZlFhyAKr-3Dp1M3n4YYfbm97WCI6gn0lMQ80Y3DGKbZL9Qq-bpZRdwx3yiF3PxQTrSssi0falIY84Bi1sF10WGKyG4VUaUEe2k909Yz-r9JSv0H41EAYAzgfW1yWZqelucKYc16fSlYgFe7WocD5WoljN68XX3fygIR03J-nl1d9kRrt5n1c28n4RvSV28fQazYgNVqs=w518-h918-no"/>
          <p:cNvPicPr>
            <a:picLocks noChangeAspect="1" noChangeArrowheads="1"/>
          </p:cNvPicPr>
          <p:nvPr/>
        </p:nvPicPr>
        <p:blipFill>
          <a:blip r:embed="rId2"/>
          <a:stretch>
            <a:fillRect/>
          </a:stretch>
        </p:blipFill>
        <p:spPr>
          <a:xfrm>
            <a:off x="151849" y="102636"/>
            <a:ext cx="3862387"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SharePoint Documents</a:t>
            </a:r>
          </a:p>
        </p:txBody>
      </p:sp>
      <p:pic>
        <p:nvPicPr>
          <p:cNvPr id="5" name="Picture 5" descr="A close up of a sign&#10;&#10;Description generated with high confidence"/>
          <p:cNvPicPr>
            <a:picLocks noChangeAspect="1"/>
          </p:cNvPicPr>
          <p:nvPr/>
        </p:nvPicPr>
        <p:blipFill>
          <a:blip r:embed="rId2"/>
          <a:stretch>
            <a:fillRect/>
          </a:stretch>
        </p:blipFill>
        <p:spPr>
          <a:xfrm>
            <a:off x="5583687" y="2876550"/>
            <a:ext cx="352201" cy="507756"/>
          </a:xfrm>
          <a:prstGeom prst="rect">
            <a:avLst/>
          </a:prstGeom>
        </p:spPr>
      </p:pic>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PDF, Word (DOC), Excel (XLS), or PowerPoint (PPT) files will be displayed as a preview in the application.  </a:t>
            </a:r>
          </a:p>
          <a:p>
            <a:pPr marL="0" indent="0">
              <a:buNone/>
            </a:pPr>
            <a:endParaRPr lang="en-US" sz="2000" dirty="0">
              <a:solidFill>
                <a:schemeClr val="bg1"/>
              </a:solidFill>
            </a:endParaRPr>
          </a:p>
          <a:p>
            <a:pPr marL="0" indent="0">
              <a:buNone/>
            </a:pPr>
            <a:r>
              <a:rPr lang="en-US" sz="2000" dirty="0">
                <a:solidFill>
                  <a:schemeClr val="bg1"/>
                </a:solidFill>
              </a:rPr>
              <a:t>Using the           button, you can choose to send the file to another application on your phone to be viewed in full, save the file to your device, send via email, or print.</a:t>
            </a:r>
          </a:p>
        </p:txBody>
      </p:sp>
      <p:pic>
        <p:nvPicPr>
          <p:cNvPr id="7" name="Picture 7" descr="A screenshot of a cell phone&#10;&#10;Description generated with very high confidence"/>
          <p:cNvPicPr>
            <a:picLocks noChangeAspect="1"/>
          </p:cNvPicPr>
          <p:nvPr/>
        </p:nvPicPr>
        <p:blipFill>
          <a:blip r:embed="rId3"/>
          <a:stretch>
            <a:fillRect/>
          </a:stretch>
        </p:blipFill>
        <p:spPr>
          <a:xfrm>
            <a:off x="302730" y="656844"/>
            <a:ext cx="3121914" cy="55443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Statutes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city and state statute text within the app, click on the Reference Materials module and the Statutes submodule. </a:t>
            </a:r>
          </a:p>
          <a:p>
            <a:pPr marL="0" indent="0">
              <a:buNone/>
            </a:pPr>
            <a:endParaRPr lang="en-US" sz="2000" dirty="0">
              <a:solidFill>
                <a:schemeClr val="bg1"/>
              </a:solidFill>
            </a:endParaRPr>
          </a:p>
          <a:p>
            <a:pPr marL="0" indent="0">
              <a:buNone/>
            </a:pPr>
            <a:r>
              <a:rPr lang="en-US" sz="2000" dirty="0">
                <a:solidFill>
                  <a:schemeClr val="bg1"/>
                </a:solidFill>
              </a:rPr>
              <a:t>Links to both the City website and the State website will be listed.  Clicking on the City Statutes or State Statutes link will load the city or state website within the application and will allow for statute data to be searched.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text&#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Citation Code details, click on the Reference Materials module and then click on the Citation Codes sub-module.</a:t>
            </a:r>
          </a:p>
          <a:p>
            <a:pPr marL="0" indent="0">
              <a:buNone/>
            </a:pPr>
            <a:endParaRPr lang="en-US" sz="2000" dirty="0">
              <a:solidFill>
                <a:schemeClr val="bg1"/>
              </a:solidFill>
            </a:endParaRPr>
          </a:p>
          <a:p>
            <a:pPr marL="0" indent="0">
              <a:buNone/>
            </a:pPr>
            <a:r>
              <a:rPr lang="en-US" sz="2000" dirty="0">
                <a:solidFill>
                  <a:schemeClr val="bg1"/>
                </a:solidFill>
              </a:rPr>
              <a:t>The search screen will be displayed, which will allow the user to search for Citation Codes by keyword (Category, Subcategory or Description) or by offense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chemeClr val="bg1"/>
        </a:solidFill>
        <a:effectLst/>
      </p:bgPr>
    </p:bg>
    <p:spTree>
      <p:nvGrpSpPr>
        <p:cNvPr id="1" name=""/>
        <p:cNvGrpSpPr/>
        <p:nvPr/>
      </p:nvGrpSpPr>
      <p:grpSpPr>
        <a:xfrm>
          <a:off x="0" y="0"/>
          <a:ext cx="0" cy="0"/>
          <a:chOff x="0" y="0"/>
          <a:chExt cx="0" cy="0"/>
        </a:xfrm>
      </p:grpSpPr>
      <p:sp>
        <p:nvSpPr>
          <p:cNvPr id="2" name="Rectangle 33"/>
          <p:cNvSpPr>
            <a:spLocks noGrp="1" noRot="1" noChangeAspect="1" noMove="1" noResize="1" noAdjustHandles="1" noChangeArrowheads="1" noChangeShapeType="1"/>
          </p:cNvSpPr>
          <p:nvPr/>
        </p:nvSpPr>
        <p:spPr>
          <a:xfrm>
            <a:off x="0" y="0"/>
            <a:ext cx="4654293" cy="6858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35"/>
          <p:cNvSpPr>
            <a:spLocks noGrp="1" noRot="1" noChangeAspect="1" noMove="1" noResize="1" noAdjustHandles="1" noChangeArrowheads="1" noChangeShapeType="1"/>
          </p:cNvSpPr>
          <p:nvPr/>
        </p:nvSpPr>
        <p:spPr>
          <a:xfrm>
            <a:off x="4654293" y="0"/>
            <a:ext cx="142074" cy="6858000"/>
          </a:xfrm>
          <a:prstGeom prst="rect">
            <a:avLst/>
          </a:prstGeom>
          <a:solidFill>
            <a:schemeClr val="tx1">
              <a:alpha val="1999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838200" y="811161"/>
            <a:ext cx="3335594" cy="5403370"/>
          </a:xfrm>
        </p:spPr>
        <p:txBody>
          <a:bodyPr vert="horz" rtlCol="0">
            <a:normAutofit/>
          </a:bodyPr>
          <a:lstStyle/>
          <a:p>
            <a:r>
              <a:rPr lang="en-US" dirty="0">
                <a:solidFill>
                  <a:schemeClr val="bg1"/>
                </a:solidFill>
              </a:rPr>
              <a:t>Application Modules</a:t>
            </a:r>
          </a:p>
        </p:txBody>
      </p:sp>
      <p:grpSp>
        <p:nvGrpSpPr>
          <p:cNvPr id="5" name="smartArt"/>
          <p:cNvGrpSpPr/>
          <p:nvPr/>
        </p:nvGrpSpPr>
        <p:grpSpPr>
          <a:xfrm>
            <a:off x="5459413" y="642938"/>
            <a:ext cx="6089650" cy="5572125"/>
            <a:chOff x="0" y="0"/>
            <a:chExt cx="6089650" cy="5572125"/>
          </a:xfrm>
        </p:grpSpPr>
        <p:sp>
          <p:nvSpPr>
            <p:cNvPr id="6" name="Rectangle 5"/>
            <p:cNvSpPr/>
            <p:nvPr/>
          </p:nvSpPr>
          <p:spPr>
            <a:xfrm>
              <a:off x="0" y="230107"/>
              <a:ext cx="6089650" cy="680400"/>
            </a:xfrm>
            <a:prstGeom prst="rect">
              <a:avLst/>
            </a:prstGeom>
            <a:solidFill>
              <a:schemeClr val="lt1">
                <a:alpha val="90000"/>
                <a:hueOff val="0"/>
                <a:satOff val="0"/>
                <a:lumOff val="0"/>
              </a:schemeClr>
            </a:solidFill>
            <a:ln w="6350" cap="flat">
              <a:solidFill>
                <a:schemeClr val="accent6">
                  <a:shade val="50000"/>
                  <a:hueOff val="0"/>
                  <a:satOff val="0"/>
                  <a:lumOff val="0"/>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Access </a:t>
              </a:r>
              <a:r>
                <a:rPr lang="en-US" sz="900" dirty="0" err="1"/>
                <a:t>APD</a:t>
              </a:r>
              <a:r>
                <a:rPr lang="en-US" sz="900" dirty="0"/>
                <a:t> Facebook, YouTube, and Twitter Feeds</a:t>
              </a:r>
            </a:p>
            <a:p>
              <a:pPr marL="57150" lvl="1" indent="-57150" algn="l">
                <a:lnSpc>
                  <a:spcPct val="90000"/>
                </a:lnSpc>
                <a:spcBef>
                  <a:spcPct val="0"/>
                </a:spcBef>
                <a:spcAft>
                  <a:spcPct val="15000"/>
                </a:spcAft>
                <a:buChar char="•"/>
              </a:pPr>
              <a:r>
                <a:rPr lang="en-US" sz="900" dirty="0"/>
                <a:t>Open social media posts within the app</a:t>
              </a:r>
            </a:p>
            <a:p>
              <a:pPr marL="57150" lvl="1" indent="-57150" algn="l">
                <a:lnSpc>
                  <a:spcPct val="90000"/>
                </a:lnSpc>
                <a:spcBef>
                  <a:spcPct val="0"/>
                </a:spcBef>
                <a:spcAft>
                  <a:spcPct val="15000"/>
                </a:spcAft>
                <a:buChar char="•"/>
              </a:pPr>
              <a:r>
                <a:rPr lang="en-US" sz="900" dirty="0"/>
                <a:t>Receive notifications for social media posts within the app</a:t>
              </a:r>
            </a:p>
          </p:txBody>
        </p:sp>
        <p:sp>
          <p:nvSpPr>
            <p:cNvPr id="7" name="Rectangle: Rounded Corners 6"/>
            <p:cNvSpPr/>
            <p:nvPr/>
          </p:nvSpPr>
          <p:spPr>
            <a:xfrm>
              <a:off x="304482" y="97267"/>
              <a:ext cx="4262755" cy="265680"/>
            </a:xfrm>
            <a:prstGeom prst="roundRect">
              <a:avLst/>
            </a:prstGeom>
            <a:gradFill rotWithShape="1">
              <a:gsLst>
                <a:gs pos="0">
                  <a:srgbClr val="005DAA"/>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Social Channels</a:t>
              </a:r>
            </a:p>
          </p:txBody>
        </p:sp>
        <p:sp>
          <p:nvSpPr>
            <p:cNvPr id="8" name="Rectangle 7"/>
            <p:cNvSpPr/>
            <p:nvPr/>
          </p:nvSpPr>
          <p:spPr>
            <a:xfrm>
              <a:off x="0" y="1091947"/>
              <a:ext cx="6089650" cy="963900"/>
            </a:xfrm>
            <a:prstGeom prst="rect">
              <a:avLst/>
            </a:prstGeom>
            <a:solidFill>
              <a:schemeClr val="lt1">
                <a:alpha val="90000"/>
                <a:hueOff val="0"/>
                <a:satOff val="0"/>
                <a:lumOff val="0"/>
              </a:schemeClr>
            </a:solidFill>
            <a:ln w="6350" cap="flat">
              <a:solidFill>
                <a:schemeClr val="accent6">
                  <a:shade val="50000"/>
                  <a:hueOff val="204680"/>
                  <a:satOff val="-5368"/>
                  <a:lumOff val="14654"/>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SharePoint Access - Review General/Special Orders, </a:t>
              </a:r>
              <a:r>
                <a:rPr lang="en-US" sz="900" dirty="0" err="1"/>
                <a:t>SOPs</a:t>
              </a:r>
              <a:r>
                <a:rPr lang="en-US" sz="900" dirty="0"/>
                <a:t>, and Training Materials posted on the </a:t>
              </a:r>
              <a:r>
                <a:rPr lang="en-US" sz="900" dirty="0" err="1"/>
                <a:t>APD’s</a:t>
              </a:r>
              <a:r>
                <a:rPr lang="en-US" sz="900" dirty="0"/>
                <a:t> SharePoint Online server from within the app</a:t>
              </a:r>
            </a:p>
            <a:p>
              <a:pPr marL="57150" lvl="1" indent="-57150" algn="l">
                <a:lnSpc>
                  <a:spcPct val="90000"/>
                </a:lnSpc>
                <a:spcBef>
                  <a:spcPct val="0"/>
                </a:spcBef>
                <a:spcAft>
                  <a:spcPct val="15000"/>
                </a:spcAft>
                <a:buChar char="•"/>
              </a:pPr>
              <a:r>
                <a:rPr lang="en-US" sz="900" dirty="0"/>
                <a:t>Statutes - Open </a:t>
              </a:r>
              <a:r>
                <a:rPr lang="en-US" sz="900" dirty="0" err="1"/>
                <a:t>mobile-optimized</a:t>
              </a:r>
              <a:r>
                <a:rPr lang="en-US" sz="900" dirty="0"/>
                <a:t> versions of the State and City statutes websites within the app</a:t>
              </a:r>
            </a:p>
            <a:p>
              <a:pPr marL="57150" lvl="1" indent="-57150" algn="l">
                <a:lnSpc>
                  <a:spcPct val="90000"/>
                </a:lnSpc>
                <a:spcBef>
                  <a:spcPct val="0"/>
                </a:spcBef>
                <a:spcAft>
                  <a:spcPct val="15000"/>
                </a:spcAft>
                <a:buChar char="•"/>
              </a:pPr>
              <a:r>
                <a:rPr lang="en-US" sz="900" dirty="0"/>
                <a:t>Citation Codes - Search and filter citation codes and view citation code details</a:t>
              </a:r>
            </a:p>
            <a:p>
              <a:pPr marL="57150" lvl="1" indent="-57150" algn="l">
                <a:lnSpc>
                  <a:spcPct val="90000"/>
                </a:lnSpc>
                <a:spcBef>
                  <a:spcPct val="0"/>
                </a:spcBef>
                <a:spcAft>
                  <a:spcPct val="15000"/>
                </a:spcAft>
                <a:buChar char="•"/>
              </a:pPr>
              <a:r>
                <a:rPr lang="en-US" sz="900" dirty="0"/>
                <a:t>Shift Reports – Allows user to search and view daily shift reports of noteworthy/reportable incidents</a:t>
              </a:r>
            </a:p>
          </p:txBody>
        </p:sp>
        <p:sp>
          <p:nvSpPr>
            <p:cNvPr id="9" name="Rectangle: Rounded Corners 8"/>
            <p:cNvSpPr/>
            <p:nvPr/>
          </p:nvSpPr>
          <p:spPr>
            <a:xfrm>
              <a:off x="304482" y="95910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Reference Materials</a:t>
              </a:r>
            </a:p>
          </p:txBody>
        </p:sp>
        <p:sp>
          <p:nvSpPr>
            <p:cNvPr id="10" name="Rectangle 9"/>
            <p:cNvSpPr/>
            <p:nvPr/>
          </p:nvSpPr>
          <p:spPr>
            <a:xfrm>
              <a:off x="0" y="2237287"/>
              <a:ext cx="6089650" cy="963900"/>
            </a:xfrm>
            <a:prstGeom prst="rect">
              <a:avLst/>
            </a:prstGeom>
            <a:solidFill>
              <a:schemeClr val="lt1">
                <a:alpha val="90000"/>
                <a:hueOff val="0"/>
                <a:satOff val="0"/>
                <a:lumOff val="0"/>
              </a:schemeClr>
            </a:solidFill>
            <a:ln w="6350" cap="flat">
              <a:solidFill>
                <a:schemeClr val="accent6">
                  <a:shade val="50000"/>
                  <a:hueOff val="409360"/>
                  <a:satOff val="-10737"/>
                  <a:lumOff val="29307"/>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Section available for Chief Johnson and the Media Office team to post blog messages available to the entire department</a:t>
              </a:r>
            </a:p>
            <a:p>
              <a:pPr marL="57150" lvl="1" indent="-57150" algn="l">
                <a:lnSpc>
                  <a:spcPct val="90000"/>
                </a:lnSpc>
                <a:spcBef>
                  <a:spcPct val="0"/>
                </a:spcBef>
                <a:spcAft>
                  <a:spcPct val="15000"/>
                </a:spcAft>
                <a:buChar char="•"/>
              </a:pPr>
              <a:r>
                <a:rPr lang="en-US" sz="900" dirty="0"/>
                <a:t>Users can post comments and reply to the Chief’s blog posts</a:t>
              </a:r>
            </a:p>
            <a:p>
              <a:pPr marL="57150" lvl="1" indent="-57150" algn="l">
                <a:lnSpc>
                  <a:spcPct val="90000"/>
                </a:lnSpc>
                <a:spcBef>
                  <a:spcPct val="0"/>
                </a:spcBef>
                <a:spcAft>
                  <a:spcPct val="15000"/>
                </a:spcAft>
                <a:buChar char="•"/>
              </a:pPr>
              <a:r>
                <a:rPr lang="en-US" sz="900" dirty="0"/>
                <a:t>Users can review the number of views to the blog posts</a:t>
              </a:r>
            </a:p>
            <a:p>
              <a:pPr marL="57150" lvl="1" indent="-57150" algn="l">
                <a:lnSpc>
                  <a:spcPct val="90000"/>
                </a:lnSpc>
                <a:spcBef>
                  <a:spcPct val="0"/>
                </a:spcBef>
                <a:spcAft>
                  <a:spcPct val="15000"/>
                </a:spcAft>
                <a:buChar char="•"/>
              </a:pPr>
              <a:r>
                <a:rPr lang="en-US" sz="900" dirty="0"/>
                <a:t> The web portal is available for Blog Moderation. This includes editing a blog and comment moderation.</a:t>
              </a:r>
            </a:p>
          </p:txBody>
        </p:sp>
        <p:sp>
          <p:nvSpPr>
            <p:cNvPr id="11" name="Rectangle: Rounded Corners 10"/>
            <p:cNvSpPr/>
            <p:nvPr/>
          </p:nvSpPr>
          <p:spPr>
            <a:xfrm>
              <a:off x="304482" y="210444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Chief’s Blog</a:t>
              </a:r>
            </a:p>
          </p:txBody>
        </p:sp>
        <p:sp>
          <p:nvSpPr>
            <p:cNvPr id="12" name="Rectangle 11"/>
            <p:cNvSpPr/>
            <p:nvPr/>
          </p:nvSpPr>
          <p:spPr>
            <a:xfrm>
              <a:off x="0" y="3382627"/>
              <a:ext cx="6089650" cy="680400"/>
            </a:xfrm>
            <a:prstGeom prst="rect">
              <a:avLst/>
            </a:prstGeom>
            <a:solidFill>
              <a:schemeClr val="lt1">
                <a:alpha val="90000"/>
                <a:hueOff val="0"/>
                <a:satOff val="0"/>
                <a:lumOff val="0"/>
              </a:schemeClr>
            </a:solidFill>
            <a:ln w="6350" cap="flat">
              <a:solidFill>
                <a:schemeClr val="accent6">
                  <a:shade val="50000"/>
                  <a:hueOff val="614040"/>
                  <a:satOff val="-16105"/>
                  <a:lumOff val="43961"/>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err="1"/>
                <a:t>Real-time</a:t>
              </a:r>
              <a:r>
                <a:rPr lang="en-US" sz="900" dirty="0"/>
                <a:t> map and of active calls and active police units displayed on scrollable map </a:t>
              </a:r>
            </a:p>
            <a:p>
              <a:pPr marL="57150" lvl="1" indent="-57150" algn="l">
                <a:lnSpc>
                  <a:spcPct val="90000"/>
                </a:lnSpc>
                <a:spcBef>
                  <a:spcPct val="0"/>
                </a:spcBef>
                <a:spcAft>
                  <a:spcPct val="15000"/>
                </a:spcAft>
                <a:buChar char="•"/>
              </a:pPr>
              <a:r>
                <a:rPr lang="en-US" sz="900" dirty="0"/>
                <a:t>Detail view of ongoing 911 calls that include entries by dispatch and officers on scene</a:t>
              </a:r>
            </a:p>
            <a:p>
              <a:pPr marL="57150" lvl="1" indent="-57150" algn="l">
                <a:lnSpc>
                  <a:spcPct val="90000"/>
                </a:lnSpc>
                <a:spcBef>
                  <a:spcPct val="0"/>
                </a:spcBef>
                <a:spcAft>
                  <a:spcPct val="15000"/>
                </a:spcAft>
                <a:buChar char="•"/>
              </a:pPr>
              <a:r>
                <a:rPr lang="en-US" sz="900" dirty="0"/>
                <a:t>Allows user to search for historical closed incidents by Call Number</a:t>
              </a:r>
            </a:p>
          </p:txBody>
        </p:sp>
        <p:sp>
          <p:nvSpPr>
            <p:cNvPr id="13" name="Rectangle: Rounded Corners 12"/>
            <p:cNvSpPr/>
            <p:nvPr/>
          </p:nvSpPr>
          <p:spPr>
            <a:xfrm>
              <a:off x="304482" y="3249787"/>
              <a:ext cx="4262755" cy="265680"/>
            </a:xfrm>
            <a:prstGeom prst="roundRect">
              <a:avLst/>
            </a:prstGeom>
            <a:gradFill rotWithShape="1">
              <a:gsLst>
                <a:gs pos="0">
                  <a:srgbClr val="005DAA"/>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CAD</a:t>
              </a:r>
            </a:p>
          </p:txBody>
        </p:sp>
        <p:sp>
          <p:nvSpPr>
            <p:cNvPr id="14" name="Rectangle 13"/>
            <p:cNvSpPr/>
            <p:nvPr/>
          </p:nvSpPr>
          <p:spPr>
            <a:xfrm>
              <a:off x="0" y="4244467"/>
              <a:ext cx="6089650" cy="524474"/>
            </a:xfrm>
            <a:prstGeom prst="rect">
              <a:avLst/>
            </a:prstGeom>
            <a:solidFill>
              <a:schemeClr val="lt1">
                <a:alpha val="90000"/>
                <a:hueOff val="0"/>
                <a:satOff val="0"/>
                <a:lumOff val="0"/>
              </a:schemeClr>
            </a:solidFill>
            <a:ln w="6350" cap="flat">
              <a:solidFill>
                <a:schemeClr val="accent6">
                  <a:shade val="50000"/>
                  <a:hueOff val="409360"/>
                  <a:satOff val="-10737"/>
                  <a:lumOff val="29307"/>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View the </a:t>
              </a:r>
              <a:r>
                <a:rPr lang="en-US" sz="900" dirty="0" err="1"/>
                <a:t>APD</a:t>
              </a:r>
              <a:r>
                <a:rPr lang="en-US" sz="900" dirty="0"/>
                <a:t> Events Calendar</a:t>
              </a:r>
            </a:p>
            <a:p>
              <a:pPr marL="57150" lvl="1" indent="-57150" algn="l">
                <a:lnSpc>
                  <a:spcPct val="90000"/>
                </a:lnSpc>
                <a:spcBef>
                  <a:spcPct val="0"/>
                </a:spcBef>
                <a:spcAft>
                  <a:spcPct val="15000"/>
                </a:spcAft>
                <a:buChar char="•"/>
              </a:pPr>
              <a:r>
                <a:rPr lang="en-US" sz="900" dirty="0"/>
                <a:t>Add events to your device calendar</a:t>
              </a:r>
            </a:p>
          </p:txBody>
        </p:sp>
        <p:sp>
          <p:nvSpPr>
            <p:cNvPr id="15" name="Rectangle: Rounded Corners 14"/>
            <p:cNvSpPr/>
            <p:nvPr/>
          </p:nvSpPr>
          <p:spPr>
            <a:xfrm>
              <a:off x="304482" y="4111627"/>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Calendar</a:t>
              </a:r>
            </a:p>
          </p:txBody>
        </p:sp>
        <p:sp>
          <p:nvSpPr>
            <p:cNvPr id="16" name="Rectangle 15"/>
            <p:cNvSpPr/>
            <p:nvPr/>
          </p:nvSpPr>
          <p:spPr>
            <a:xfrm>
              <a:off x="0" y="4950382"/>
              <a:ext cx="6089650" cy="524474"/>
            </a:xfrm>
            <a:prstGeom prst="rect">
              <a:avLst/>
            </a:prstGeom>
            <a:solidFill>
              <a:schemeClr val="lt1">
                <a:alpha val="90000"/>
                <a:hueOff val="0"/>
                <a:satOff val="0"/>
                <a:lumOff val="0"/>
              </a:schemeClr>
            </a:solidFill>
            <a:ln w="6350" cap="flat">
              <a:solidFill>
                <a:schemeClr val="accent6">
                  <a:shade val="50000"/>
                  <a:hueOff val="204680"/>
                  <a:satOff val="-5368"/>
                  <a:lumOff val="14654"/>
                </a:schemeClr>
              </a:solidFill>
              <a:prstDash val="solid"/>
              <a:miter lim="800000"/>
            </a:ln>
            <a:effectLst/>
          </p:spPr>
          <p:style>
            <a:lnRef idx="1">
              <a:srgbClr val="000000"/>
            </a:lnRef>
            <a:fillRef idx="1">
              <a:srgbClr val="000000"/>
            </a:fillRef>
            <a:effectRef idx="0">
              <a:schemeClr val="accent1"/>
            </a:effectRef>
            <a:fontRef idx="minor">
              <a:schemeClr val="tx1"/>
            </a:fontRef>
          </p:style>
          <p:txBody>
            <a:bodyPr vert="horz" wrap="square" lIns="472625" tIns="187452" rIns="472625" bIns="64008" numCol="1" spcCol="0" rtlCol="0" anchor="t">
              <a:noAutofit/>
            </a:bodyPr>
            <a:lstStyle/>
            <a:p>
              <a:pPr marL="57150" lvl="1" indent="-57150" algn="l">
                <a:lnSpc>
                  <a:spcPct val="90000"/>
                </a:lnSpc>
                <a:spcBef>
                  <a:spcPct val="0"/>
                </a:spcBef>
                <a:spcAft>
                  <a:spcPct val="15000"/>
                </a:spcAft>
                <a:buChar char="•"/>
              </a:pPr>
              <a:r>
                <a:rPr lang="en-US" sz="900" dirty="0"/>
                <a:t>Engage in individual and group chat with other </a:t>
              </a:r>
              <a:r>
                <a:rPr lang="en-US" sz="900" dirty="0" err="1"/>
                <a:t>MyPD</a:t>
              </a:r>
              <a:r>
                <a:rPr lang="en-US" sz="900" dirty="0"/>
                <a:t> users</a:t>
              </a:r>
            </a:p>
            <a:p>
              <a:pPr marL="57150" lvl="1" indent="-57150" algn="l">
                <a:lnSpc>
                  <a:spcPct val="90000"/>
                </a:lnSpc>
                <a:spcBef>
                  <a:spcPct val="0"/>
                </a:spcBef>
                <a:spcAft>
                  <a:spcPct val="15000"/>
                </a:spcAft>
                <a:buChar char="•"/>
              </a:pPr>
              <a:r>
                <a:rPr lang="en-US" sz="900" dirty="0"/>
                <a:t>View online/offline status for contacts using the </a:t>
              </a:r>
              <a:r>
                <a:rPr lang="en-US" sz="900" dirty="0" err="1"/>
                <a:t>MyPD</a:t>
              </a:r>
              <a:r>
                <a:rPr lang="en-US" sz="900" dirty="0"/>
                <a:t> app.</a:t>
              </a:r>
            </a:p>
          </p:txBody>
        </p:sp>
        <p:sp>
          <p:nvSpPr>
            <p:cNvPr id="17" name="Rectangle: Rounded Corners 16"/>
            <p:cNvSpPr/>
            <p:nvPr/>
          </p:nvSpPr>
          <p:spPr>
            <a:xfrm>
              <a:off x="304482" y="4817542"/>
              <a:ext cx="4262755" cy="265680"/>
            </a:xfrm>
            <a:prstGeom prst="roundRect">
              <a:avLst/>
            </a:prstGeom>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0"/>
            </a:gradFill>
            <a:ln>
              <a:noFill/>
            </a:ln>
            <a:effectLst/>
          </p:spPr>
          <p:style>
            <a:lnRef idx="0">
              <a:srgbClr val="000000"/>
            </a:lnRef>
            <a:fillRef idx="3">
              <a:srgbClr val="000000"/>
            </a:fillRef>
            <a:effectRef idx="0">
              <a:schemeClr val="accent1"/>
            </a:effectRef>
            <a:fontRef idx="minor">
              <a:schemeClr val="lt1"/>
            </a:fontRef>
          </p:style>
          <p:txBody>
            <a:bodyPr vert="horz" wrap="square" lIns="161122" tIns="0" rIns="161122" bIns="0" numCol="1" spcCol="0" rtlCol="0" anchor="ctr">
              <a:noAutofit/>
            </a:bodyPr>
            <a:lstStyle/>
            <a:p>
              <a:pPr marL="0" lvl="0" indent="0" algn="l">
                <a:lnSpc>
                  <a:spcPct val="90000"/>
                </a:lnSpc>
                <a:spcBef>
                  <a:spcPct val="0"/>
                </a:spcBef>
                <a:spcAft>
                  <a:spcPct val="35000"/>
                </a:spcAft>
                <a:buNone/>
              </a:pPr>
              <a:r>
                <a:rPr lang="en-US" sz="900" dirty="0"/>
                <a:t>Messaging</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Citation Codes can be filtered by Category and Sub-Category by clicking on the filter button. </a:t>
            </a:r>
          </a:p>
          <a:p>
            <a:pPr marL="0" indent="0">
              <a:buNone/>
            </a:pPr>
            <a:endParaRPr lang="en-US" sz="2000" dirty="0">
              <a:solidFill>
                <a:schemeClr val="bg1"/>
              </a:solidFill>
            </a:endParaRPr>
          </a:p>
          <a:p>
            <a:pPr marL="0" indent="0">
              <a:buNone/>
            </a:pPr>
            <a:r>
              <a:rPr lang="en-US" sz="2000" dirty="0">
                <a:solidFill>
                  <a:schemeClr val="bg1"/>
                </a:solidFill>
              </a:rPr>
              <a:t>Click on the different categories to display the sub-categories for that citation code type.</a:t>
            </a:r>
          </a:p>
          <a:p>
            <a:pPr marL="0" indent="0">
              <a:buNone/>
            </a:pPr>
            <a:endParaRPr lang="en-US" sz="2000" dirty="0">
              <a:solidFill>
                <a:schemeClr val="bg1"/>
              </a:solidFill>
            </a:endParaRPr>
          </a:p>
          <a:p>
            <a:pPr marL="0" indent="0">
              <a:buNone/>
            </a:pPr>
            <a:r>
              <a:rPr lang="en-US" sz="2000" dirty="0">
                <a:solidFill>
                  <a:schemeClr val="bg1"/>
                </a:solidFill>
              </a:rPr>
              <a:t>To display codes within a certain category or sub-category, click the check-box next to the applicable sub-categories and click “Apply”.</a:t>
            </a:r>
          </a:p>
        </p:txBody>
      </p:sp>
      <p:pic>
        <p:nvPicPr>
          <p:cNvPr id="6" name="Picture 2"/>
          <p:cNvPicPr>
            <a:picLocks noChangeAspect="1"/>
          </p:cNvPicPr>
          <p:nvPr/>
        </p:nvPicPr>
        <p:blipFill>
          <a:blip r:embed="rId2"/>
          <a:stretch>
            <a:fillRect/>
          </a:stretch>
        </p:blipFill>
        <p:spPr>
          <a:xfrm>
            <a:off x="288595" y="458431"/>
            <a:ext cx="3465195" cy="61466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text&#10;&#10;Description generated with very high confidence"/>
          <p:cNvPicPr>
            <a:picLocks noChangeAspect="1"/>
          </p:cNvPicPr>
          <p:nvPr/>
        </p:nvPicPr>
        <p:blipFill>
          <a:blip r:embed="rId2"/>
          <a:stretch>
            <a:fillRect/>
          </a:stretch>
        </p:blipFill>
        <p:spPr>
          <a:xfrm>
            <a:off x="35230" y="365125"/>
            <a:ext cx="3718560" cy="66004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Citation Codes</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display the detail of a specific citation code, click on the card once search results or filtered results are displayed.</a:t>
            </a:r>
          </a:p>
          <a:p>
            <a:pPr marL="0" indent="0">
              <a:buNone/>
            </a:pPr>
            <a:endParaRPr lang="en-US" sz="2000" dirty="0">
              <a:solidFill>
                <a:schemeClr val="bg1"/>
              </a:solidFill>
            </a:endParaRPr>
          </a:p>
          <a:p>
            <a:pPr marL="0" indent="0">
              <a:buNone/>
            </a:pPr>
            <a:r>
              <a:rPr lang="en-US" sz="2000" dirty="0">
                <a:solidFill>
                  <a:schemeClr val="bg1"/>
                </a:solidFill>
              </a:rPr>
              <a:t>The Citation Code detail will be displayed showing additional information for the selected citation code.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search for Shift Report records, click on the Reference Materials module and then click on the Shift Reports sub-module.  The Shift Reports list view will be displayed.   This will list the Shift Reports in chronological order with the most recent displayed at top.</a:t>
            </a:r>
          </a:p>
          <a:p>
            <a:pPr marL="0" indent="0">
              <a:buNone/>
            </a:pPr>
            <a:r>
              <a:rPr lang="en-US" sz="2000" dirty="0">
                <a:solidFill>
                  <a:schemeClr val="bg1"/>
                </a:solidFill>
              </a:rPr>
              <a:t>To search for a specific report or based on specific criteria, type the query in the Search box and click the search button.  To filter by District, Beat, or by date of the report, click on the Filter button.</a:t>
            </a:r>
          </a:p>
          <a:p>
            <a:pPr marL="0" indent="0">
              <a:buNone/>
            </a:pPr>
            <a:r>
              <a:rPr lang="en-US" sz="2000" dirty="0">
                <a:solidFill>
                  <a:schemeClr val="bg1"/>
                </a:solidFill>
              </a:rPr>
              <a:t>To view a report in detail, click on the info card listing the report you wish to display.</a:t>
            </a:r>
          </a:p>
        </p:txBody>
      </p:sp>
      <p:pic>
        <p:nvPicPr>
          <p:cNvPr id="6" name="Picture 2" descr="https://lh3.googleusercontent.com/4uc4iYtrJYtCPwT7NAzR6G97TnsmYMOsDDLWidUCa1YejyBL3EOo9WbcqAuqTVDBTyftwTjUfT8x_q0x11PLNkHdfTY6mC2Owyv7sv3U0rLoD3WJGt8F6GsUtJc1Ku9yUm2V0mDWmgodju6WxoSlwLqA3d8E_NlHHKsEL7t6-YyoThniu8Rh_XMigD5vJEDl2Vs-4XrkGNrAFd-1ucrKLY0tpVyLTbkeNRDe5pxiaM-acTI8JiXPMs-oaZNejGGDSQMnbMZ9tOS0ngGVuGHcNLcVTd8xTLfoydpmxFKB57kpGY5PTLgioz674Pr_6IJcYEpc3uiRZ7ykLmGZMb9EeoY4Kdx4nLdpyoXVE9e5fT_crb_t8VXaspiIl0Uvt0wIH81wgoRwUaMzTDdVBFvXgcZBsSHk4TTSKLpeb28vmc4lWt76ghJ9v3ONniRpyL08pz-E8y9-dAhX2wug4z79Oz-9mU-JtahL6an87KUxggrZUSuArfAowMpEsPh9vGJvHd5n2VfIJjQre5nNWGlrNro9ysrMS3Nogl_JKM2uMRw2dtvJzwvH21I85FNg7xaxkTmU5nBC-QuV0DcRq2C1Qb-BE5vaLIv9w7KmpIb1bQYViOXiEsc3ZMod_YBH4z6x5bwEgkPSOKuvX7YSbV_k6uA5g6u2yd8=w518-h918-no"/>
          <p:cNvPicPr>
            <a:picLocks noChangeAspect="1" noChangeArrowheads="1"/>
          </p:cNvPicPr>
          <p:nvPr/>
        </p:nvPicPr>
        <p:blipFill>
          <a:blip r:embed="rId2"/>
          <a:stretch>
            <a:fillRect/>
          </a:stretch>
        </p:blipFill>
        <p:spPr>
          <a:xfrm>
            <a:off x="405181" y="365125"/>
            <a:ext cx="3348609" cy="594588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The search box searches the entire report and all fields for a matching entry.   To initiate a search, type in the word or number that you wish to search for, and click the Search button (the magnifying glass icon).</a:t>
            </a:r>
          </a:p>
          <a:p>
            <a:pPr marL="0" indent="0">
              <a:buNone/>
            </a:pPr>
            <a:endParaRPr lang="en-US" sz="2000" dirty="0">
              <a:solidFill>
                <a:schemeClr val="bg1"/>
              </a:solidFill>
            </a:endParaRPr>
          </a:p>
          <a:p>
            <a:pPr marL="0" indent="0">
              <a:buNone/>
            </a:pPr>
            <a:r>
              <a:rPr lang="en-US" sz="2000" dirty="0">
                <a:solidFill>
                  <a:schemeClr val="bg1"/>
                </a:solidFill>
              </a:rPr>
              <a:t>This will return the search results in the lower half of the screen.</a:t>
            </a:r>
          </a:p>
          <a:p>
            <a:pPr marL="0" indent="0">
              <a:buNone/>
            </a:pPr>
            <a:endParaRPr lang="en-US" sz="2000" dirty="0">
              <a:solidFill>
                <a:schemeClr val="bg1"/>
              </a:solidFill>
            </a:endParaRPr>
          </a:p>
          <a:p>
            <a:pPr marL="0" indent="0">
              <a:buNone/>
            </a:pPr>
            <a:r>
              <a:rPr lang="en-US" sz="2000" dirty="0">
                <a:solidFill>
                  <a:schemeClr val="bg1"/>
                </a:solidFill>
              </a:rPr>
              <a:t>The search box will search for text in any field, including Beat, Related Report Number, Call Code, or Description.</a:t>
            </a:r>
          </a:p>
        </p:txBody>
      </p:sp>
      <p:pic>
        <p:nvPicPr>
          <p:cNvPr id="6" name="Picture 2" descr="https://lh3.googleusercontent.com/Y1dMqMPBKOHNauGu4548UNoTOftVNPuGmUAe72ovhmG_mEkegx3axs03J83gwQiPZUy0xXFtq-H81oeCK9W8G1D1TZn5fzvoj7F04MT2oYBqm-qBngt2IMoTZSjXxiXJfHH-4oEXJlOLGFihx3AaeSyKIC-vEmJDhjgFrtFDYpKL05mZFU0EljT2SN3o8kE0Zj1lbB_yMig3fQozA7cLiZDog-M24jaEnC2hVVxR5d-1sZaKpnMBIST2Ox0yZUakfVPRkm8vyDLNftsfGlp1peJR7smnjo6wNgDThHvrJXUc0KPkqxbXOyxkEonFBT5eeFddj9UYsmTEz8J9Pi7xTO-8B3yH_P3HqbMqyhtM_zEOQpy3c_PcFUTEQ7vc2U6663T1UgcxDZzVTaUM8TZDA1rjnRLDG8KkigqL0g-xr_015VIeGE-d5PPNr5KSGYVn_GfOJ835G41AW33kDU0QKUfLzYyJW2rcuDvyrbA6aIOCwAdOQs15yK4qQim-xqpRpEHCQ4hhEXbwnm2DDt6Mm16l12dOipSlG_l9CS2gU9VJJmJHt5R7YiZ01FMEWK7ECakoNvbd8xs7IQqjxgjboXdotA4p-ohf4ahn0vlBv1nKolgXd7jW-s9lhTP6RgElCmT3kBnXa9EnTuh6Iq29ASCabfyKCoQ=w518-h918-no"/>
          <p:cNvPicPr>
            <a:picLocks noChangeAspect="1" noChangeArrowheads="1"/>
          </p:cNvPicPr>
          <p:nvPr/>
        </p:nvPicPr>
        <p:blipFill>
          <a:blip r:embed="rId2"/>
          <a:stretch>
            <a:fillRect/>
          </a:stretch>
        </p:blipFill>
        <p:spPr>
          <a:xfrm>
            <a:off x="643468" y="365125"/>
            <a:ext cx="3348609" cy="59458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The filter screen allows the ability to filter Shift Reports by specific criteria, such as District, Beat, and Date Entered.</a:t>
            </a:r>
          </a:p>
          <a:p>
            <a:pPr marL="0" indent="0">
              <a:buNone/>
            </a:pPr>
            <a:endParaRPr lang="en-US" sz="2000" dirty="0">
              <a:solidFill>
                <a:schemeClr val="bg1"/>
              </a:solidFill>
            </a:endParaRPr>
          </a:p>
          <a:p>
            <a:pPr marL="0" indent="0">
              <a:buNone/>
            </a:pPr>
            <a:r>
              <a:rPr lang="en-US" sz="2000" dirty="0">
                <a:solidFill>
                  <a:schemeClr val="bg1"/>
                </a:solidFill>
              </a:rPr>
              <a:t>To filter, click the arrow button on the field you wish to Filter (District, Beat, Date Entered) to expand the list and select the value to filter.   Once you have selected all criteria, click the Apply button at the bottom of the screen.</a:t>
            </a:r>
          </a:p>
          <a:p>
            <a:pPr marL="0" indent="0">
              <a:buNone/>
            </a:pPr>
            <a:endParaRPr lang="en-US" sz="2000" dirty="0">
              <a:solidFill>
                <a:schemeClr val="bg1"/>
              </a:solidFill>
            </a:endParaRPr>
          </a:p>
          <a:p>
            <a:pPr marL="0" indent="0">
              <a:buNone/>
            </a:pPr>
            <a:r>
              <a:rPr lang="en-US" sz="2000" dirty="0">
                <a:solidFill>
                  <a:schemeClr val="bg1"/>
                </a:solidFill>
              </a:rPr>
              <a:t>This will update the results on the List view to display results based on the filtered criteria.</a:t>
            </a:r>
          </a:p>
          <a:p>
            <a:pPr marL="0" indent="0">
              <a:buNone/>
            </a:pPr>
            <a:endParaRPr lang="en-US" sz="2000" dirty="0">
              <a:solidFill>
                <a:schemeClr val="bg1"/>
              </a:solidFill>
            </a:endParaRPr>
          </a:p>
        </p:txBody>
      </p:sp>
      <p:pic>
        <p:nvPicPr>
          <p:cNvPr id="6" name="Picture 2" descr="https://lh3.googleusercontent.com/q1oFOXqJB7iXCGB4dB6V-h9X0rDab7HWNQEvJqI9iVjoziz0YiEjEd0k0WtrWpuh0uIjmzQnijJYzSNRRcVdjocPHQ2RYWBlBK4MyLBeia27wocJKZplAwWZdv4TCCYgNZgp-fwOXLd76yQlCUed98f8SjQ1skAqAvEZ19jwEH5P0LCHkYCL2JSblbGGzI3amSGQKv6qyOrS3pv6gi2VLYRJmsDOP3o0V-i97HkDJr4QahqSO3y9aXYIEXuPGMBnjCRHR7-jf0VjwYDxpsl1hPNszNEqdYLwAH0c3QN97WUwfukqp1Jq-3KHzPr0EV8WA85X6zo5tzhUwbI-oMOHUBa2cY45UPL5zWf8BYK5WyeLUcPaFdxB5tzGZLRuGzg0e5uibU5zWQHdMTNs7UvDdwMoK_fmQFze7br34aEIqmveGAxoWsww8o0RohogfPStEX8r_MkSN86A-GtkkPMrK3q_diSRd88Iobq9h_zo3L3gJ5vRbCacCdPnM7FqxmgN-Q_hnROJqbp57sZyzLzKLrqSot8ct75euERl3BCZtD4FKF8yPrm2XifChZFZFVhyqaFKmReYTZ-AgEZAae1yRMppCd6sLtDg7I8eApvaDuq8vKdc-Z1hWz-Lj6lH3RSS8eJkFVjoARH01tGCDkysgR4msnjPv8U=w518-h918-no"/>
          <p:cNvPicPr>
            <a:picLocks noChangeAspect="1" noChangeArrowheads="1"/>
          </p:cNvPicPr>
          <p:nvPr/>
        </p:nvPicPr>
        <p:blipFill>
          <a:blip r:embed="rId2"/>
          <a:stretch>
            <a:fillRect/>
          </a:stretch>
        </p:blipFill>
        <p:spPr>
          <a:xfrm>
            <a:off x="487750" y="456057"/>
            <a:ext cx="3348609" cy="59458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Reference Materials – Shift Reports</a:t>
            </a:r>
          </a:p>
        </p:txBody>
      </p:sp>
      <p:sp>
        <p:nvSpPr>
          <p:cNvPr id="5" name="Content Placeholder 2"/>
          <p:cNvSpPr>
            <a:spLocks noGrp="1"/>
          </p:cNvSpPr>
          <p:nvPr>
            <p:ph idx="1"/>
          </p:nvPr>
        </p:nvSpPr>
        <p:spPr>
          <a:xfrm>
            <a:off x="4387515" y="2022601"/>
            <a:ext cx="7161016" cy="4154361"/>
          </a:xfrm>
        </p:spPr>
        <p:txBody>
          <a:bodyPr vert="horz" rtlCol="0">
            <a:normAutofit lnSpcReduction="10000"/>
          </a:bodyPr>
          <a:lstStyle/>
          <a:p>
            <a:pPr marL="0" indent="0">
              <a:buNone/>
            </a:pPr>
            <a:r>
              <a:rPr lang="en-US" sz="2000" dirty="0">
                <a:solidFill>
                  <a:schemeClr val="bg1"/>
                </a:solidFill>
              </a:rPr>
              <a:t>The detail view will show the report in full, and includes the following data:</a:t>
            </a:r>
          </a:p>
          <a:p>
            <a:r>
              <a:rPr lang="en-US" sz="2000" dirty="0">
                <a:solidFill>
                  <a:schemeClr val="bg1"/>
                </a:solidFill>
              </a:rPr>
              <a:t>Date and Time</a:t>
            </a:r>
          </a:p>
          <a:p>
            <a:r>
              <a:rPr lang="en-US" sz="2000" dirty="0">
                <a:solidFill>
                  <a:schemeClr val="bg1"/>
                </a:solidFill>
              </a:rPr>
              <a:t>Related Report Number</a:t>
            </a:r>
          </a:p>
          <a:p>
            <a:r>
              <a:rPr lang="en-US" sz="2000" dirty="0">
                <a:solidFill>
                  <a:schemeClr val="bg1"/>
                </a:solidFill>
              </a:rPr>
              <a:t>Shift on which the incident occurred</a:t>
            </a:r>
          </a:p>
          <a:p>
            <a:r>
              <a:rPr lang="en-US" sz="2000" dirty="0">
                <a:solidFill>
                  <a:schemeClr val="bg1"/>
                </a:solidFill>
              </a:rPr>
              <a:t>Beat, Sector and District</a:t>
            </a:r>
          </a:p>
          <a:p>
            <a:r>
              <a:rPr lang="en-US" sz="2000" dirty="0">
                <a:solidFill>
                  <a:schemeClr val="bg1"/>
                </a:solidFill>
              </a:rPr>
              <a:t>Name of the user who entered the report</a:t>
            </a:r>
          </a:p>
          <a:p>
            <a:r>
              <a:rPr lang="en-US" sz="2000" dirty="0">
                <a:solidFill>
                  <a:schemeClr val="bg1"/>
                </a:solidFill>
              </a:rPr>
              <a:t>Call Code</a:t>
            </a:r>
          </a:p>
          <a:p>
            <a:r>
              <a:rPr lang="en-US" sz="2000" dirty="0">
                <a:solidFill>
                  <a:schemeClr val="bg1"/>
                </a:solidFill>
              </a:rPr>
              <a:t>Address where the incident occurred</a:t>
            </a:r>
          </a:p>
          <a:p>
            <a:r>
              <a:rPr lang="en-US" sz="2000" dirty="0">
                <a:solidFill>
                  <a:schemeClr val="bg1"/>
                </a:solidFill>
              </a:rPr>
              <a:t>Short description </a:t>
            </a:r>
          </a:p>
          <a:p>
            <a:r>
              <a:rPr lang="en-US" sz="2000" dirty="0">
                <a:solidFill>
                  <a:schemeClr val="bg1"/>
                </a:solidFill>
              </a:rPr>
              <a:t>Incident details.</a:t>
            </a:r>
          </a:p>
          <a:p>
            <a:pPr marL="0" indent="0">
              <a:buNone/>
            </a:pPr>
            <a:endParaRPr lang="en-US" sz="2000" dirty="0">
              <a:solidFill>
                <a:schemeClr val="bg1"/>
              </a:solidFill>
            </a:endParaRPr>
          </a:p>
        </p:txBody>
      </p:sp>
      <p:pic>
        <p:nvPicPr>
          <p:cNvPr id="6" name="Picture 2" descr="https://lh3.googleusercontent.com/isDKyjWEwyei2PpQJwj8eU6qoxYGc4mt3YhJURTvB1c7kZLiQYnFtRNMoeWKdmM3Ams_honAD01_yAg_MzsoZHvC8ZhTk_xjrTDB8cfqM16PVyzLvdzNcSXU5B5ost8Ngc5cXGLatEGouUb7VFPPy3ZhakwGYFoCEtdpGProgASFGNWDXwl_8upevYOBIk4ZmrhXmoZQCgCIYQff-Knmdvtt7gSeWx5vQebqq7nWakaAN9WDyu7exHa0qMfx-oo8HTR3a23j-iruenk946wYyn3E3gmfbAnzxK_ZCVTU3LMW_mfALcVDEfqCbNtzk00yGaFvVtSSN9-r5DJDtA86Ry0RcUPJT7kzSrNLfF4IAFKxdA_IoIcN9Te-8FO4UTpYsGrRRTlBiYCdCS1MxqaNfTx7wvUZoUP0bOi8VWqEZ2JcRPwiH5_nvQ8tktVwoF9kkwv0usmX0gx2C5EcOvXhiOcFXtnHk8TefgXur_zyPReZwkEfPVhA1u0ZDa0iflXSWuVhD0XFHcm8ITGGDeZ6YhZt0pS7K0R6XNwT51T7kov-OSx0bakQidlg0IZTUJU2n-Hhxt4RNK6WHjge0uo-B_nWjM8BDQX6ixYkzIp32J3P7SrsbYExfDwLAfbUfhjus_mwOuWmyQJ3q96O997OsAatbfwPl1g=w518-h918-no"/>
          <p:cNvPicPr>
            <a:picLocks noChangeAspect="1" noChangeArrowheads="1"/>
          </p:cNvPicPr>
          <p:nvPr/>
        </p:nvPicPr>
        <p:blipFill>
          <a:blip r:embed="rId2"/>
          <a:stretch>
            <a:fillRect/>
          </a:stretch>
        </p:blipFill>
        <p:spPr>
          <a:xfrm>
            <a:off x="291808" y="365125"/>
            <a:ext cx="3348609" cy="59458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Viewing Blog Posts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By clicking on the Chief’s Blog link from the landing page, the user will be presented with a list of blog posts posted by Chief Johnson in chronological order.</a:t>
            </a:r>
          </a:p>
          <a:p>
            <a:pPr marL="0" indent="0">
              <a:buNone/>
            </a:pPr>
            <a:r>
              <a:rPr lang="en-US" sz="2000" dirty="0">
                <a:solidFill>
                  <a:schemeClr val="bg1"/>
                </a:solidFill>
              </a:rPr>
              <a:t>Click on the post to view a blog posting in detail.</a:t>
            </a:r>
          </a:p>
          <a:p>
            <a:pPr marL="0" indent="0">
              <a:buNone/>
            </a:pPr>
            <a:r>
              <a:rPr lang="en-US" sz="2000" dirty="0">
                <a:solidFill>
                  <a:schemeClr val="bg1"/>
                </a:solidFill>
              </a:rPr>
              <a:t>Media Office users and the Chief can add additional blog posts by clicking the Add Blog button (the blue and white plus icon) located on the Blog list screen. </a:t>
            </a: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2K-0ycsiGSXYFH7nnapYZ5_v26w8XRVp11DgFpasJesGTvItwCxrBOG8hVUMjFvsN3DHFAIhhqtoKqVDWlDubtcJaJnp1B1a2UjW5d3gOsWb0Mm-2SsOBHChIJOGZPFYAEbTaItmGnjbtvL-mHlSk4-Y8PNiXaMCqj14kWFvlDnQjRRgDWurUSiwp4iyXzCk6KKf-NeehpDXljE_KzHOEcI4xIyfmCVuF85LucbcAHz1V57D0qh8FiVw0STxXQlRY16eDpXsXw1ICc2yHeDZfTFPeoRAu2wLKqTGIF4rTawIvgdrXSbhf_-PVMg7yHMZbKyRYzoqjrbyVbZitWWfJEWeiA3kB7rg53j-t_bQ9U4AOR1hGyE5FhM1SwACdFmixoXiSVXFv-P9BiBROmSVMqE8hRQ1zYYyVapmkf_LbL0cxfRQ1Vm3oTe87bdz-SLMzRMGMIKryrd3etbAOg12_4OMniEKwq9RY-4rA8A3DNUWeLHrfHeTyES0UXOrMgmVVAncff46hOpv4XaYsea_yjD_z7WyXRsmqRGNn7FygWcuGpeveQgz9tLrUt7lV2U3b2w1a-9FghgkjTll9QZDWZ5A3xH5cLtnk2K8tWxQ=w535-h949-no"/>
          <p:cNvPicPr>
            <a:picLocks noChangeAspect="1" noChangeArrowheads="1"/>
          </p:cNvPicPr>
          <p:nvPr/>
        </p:nvPicPr>
        <p:blipFill>
          <a:blip r:embed="rId2"/>
          <a:stretch>
            <a:fillRect/>
          </a:stretch>
        </p:blipFill>
        <p:spPr>
          <a:xfrm>
            <a:off x="288595" y="355663"/>
            <a:ext cx="3465195" cy="614667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3" descr="A screenshot of a cell phone&#10;&#10;Description generated with very high confidence"/>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Add Blog Posts</a:t>
            </a:r>
          </a:p>
        </p:txBody>
      </p:sp>
      <p:sp>
        <p:nvSpPr>
          <p:cNvPr id="6" name="Content Placeholder 2"/>
          <p:cNvSpPr>
            <a:spLocks noGrp="1"/>
          </p:cNvSpPr>
          <p:nvPr>
            <p:ph idx="1"/>
          </p:nvPr>
        </p:nvSpPr>
        <p:spPr>
          <a:xfrm>
            <a:off x="4387515" y="2022601"/>
            <a:ext cx="7161016" cy="4154361"/>
          </a:xfrm>
        </p:spPr>
        <p:txBody>
          <a:bodyPr vert="horz" rtlCol="0">
            <a:normAutofit lnSpcReduction="10000"/>
          </a:bodyPr>
          <a:lstStyle/>
          <a:p>
            <a:pPr marL="0" indent="0">
              <a:buNone/>
            </a:pPr>
            <a:r>
              <a:rPr lang="en-US" sz="2000" dirty="0">
                <a:solidFill>
                  <a:schemeClr val="bg1"/>
                </a:solidFill>
              </a:rPr>
              <a:t>When the Add Blog button is selected, the Blog draft page will be displayed.  A category can be selected of either a standard Blog Post, a Chief’s Coin post, or a wRap Sheet post.</a:t>
            </a:r>
          </a:p>
          <a:p>
            <a:pPr marL="0" indent="0">
              <a:buNone/>
            </a:pPr>
            <a:r>
              <a:rPr lang="en-US" sz="2000" dirty="0">
                <a:solidFill>
                  <a:schemeClr val="bg1"/>
                </a:solidFill>
              </a:rPr>
              <a:t>Text can be modified and URL links can be added by clicking the applicable text icon on the bottom bar.  Text can be bolded, italicized, and underlined.</a:t>
            </a:r>
          </a:p>
          <a:p>
            <a:pPr marL="0" indent="0">
              <a:buNone/>
            </a:pPr>
            <a:r>
              <a:rPr lang="en-US" sz="2000" dirty="0">
                <a:solidFill>
                  <a:schemeClr val="bg1"/>
                </a:solidFill>
              </a:rPr>
              <a:t>Images can be added by selecting the Plus button at the left of the Edit bar and selecting “Capture Media” or “Select From Library”.</a:t>
            </a:r>
          </a:p>
          <a:p>
            <a:pPr marL="0" indent="0">
              <a:buNone/>
            </a:pPr>
            <a:r>
              <a:rPr lang="en-US" sz="2000" dirty="0">
                <a:solidFill>
                  <a:schemeClr val="bg1"/>
                </a:solidFill>
              </a:rPr>
              <a:t>By clicking the back button, a blog post can be saved for later posting.   The user will be returned to the Blog List.</a:t>
            </a:r>
            <a:br>
              <a:rPr lang="en-US" sz="2000" dirty="0">
                <a:solidFill>
                  <a:schemeClr val="bg1"/>
                </a:solidFill>
              </a:rPr>
            </a:br>
            <a:endParaRPr lang="en-US" sz="2000" dirty="0">
              <a:solidFill>
                <a:schemeClr val="bg1"/>
              </a:solidFill>
            </a:endParaRPr>
          </a:p>
          <a:p>
            <a:pPr marL="0" indent="0">
              <a:buNone/>
            </a:pPr>
            <a:r>
              <a:rPr lang="en-US" sz="2000" dirty="0">
                <a:solidFill>
                  <a:schemeClr val="bg1"/>
                </a:solidFill>
              </a:rPr>
              <a:t>To post the blog, click on the Post button in the top right hand corner of the screen.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Chief’s Blog – Add Comments</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solidFill>
                  <a:schemeClr val="bg1"/>
                </a:solidFill>
              </a:rPr>
              <a:t>To add a comment to a blog post, click on the Comments link in the Blog detail.</a:t>
            </a:r>
          </a:p>
          <a:p>
            <a:pPr marL="0" indent="0">
              <a:buNone/>
            </a:pPr>
            <a:r>
              <a:rPr lang="en-US" sz="2000" dirty="0">
                <a:solidFill>
                  <a:schemeClr val="bg1"/>
                </a:solidFill>
              </a:rPr>
              <a:t>Enter comment text at the bottom of the screen in the “Type Comment” field.  </a:t>
            </a:r>
          </a:p>
          <a:p>
            <a:pPr marL="0" indent="0">
              <a:buNone/>
            </a:pPr>
            <a:r>
              <a:rPr lang="en-US" sz="2000" dirty="0">
                <a:solidFill>
                  <a:schemeClr val="bg1"/>
                </a:solidFill>
              </a:rPr>
              <a:t>Comments will be auto approved as long as they don’t contain any profanity. </a:t>
            </a:r>
          </a:p>
        </p:txBody>
      </p:sp>
      <p:pic>
        <p:nvPicPr>
          <p:cNvPr id="6" name="Picture 2" descr="https://lh3.googleusercontent.com/076XkSVAEX9bnL4UX2-fkQZQilbwTyb1zE9FTe6eUKfmF5PyPHL30MIl6anfhHWy-jUlrdzrVldJWd_VblebnN691g136gbUOdlBe9ry5tgbPOxI3fh3dpClZiA6-cAn2sUzMO8ZYsKLrqhem3SF5wq2ro7ZWRIVwcSUyJD07mDiAacFTqQ6hlmE6sE7VfhJLmPwteT6DbaOhXXmbryHb4Yvxf2hHgDkKwjK7WMi2i9ZedZ4VB8Ow5jHLoXfMpz_pDEISmVRF4J91PYlj8H4wvcuJp4f4UBHcYphNfwSEYejk9-MiA8aKDBU90mX2YXA2lG2c7vObtqwgidFCeMm-aKBr6-mIa6lbicBp2AQ4Rs0V3d3sFBE4GfvS7WIr4YliSJ3eNh5PsXNxYPjtGC8XOuEp5hXgK_T_A3vjxMx12qquEdbgMndODjwG9FM6xpkSCkRnaYkx6L_WT2o6RSlEchd6MnojQxIhKof6rrxcTW_dBb8LZAIGaQePWVnB8u5BksL4BL3hhmw92_XqCwpYBd_URCJ913-C7NtI_loJ3WCwK1vCcFGiE0wTNuQSuoibsZH1oJBGKc-yTagnMhKScHcji1PfIX1Iwa_IQj0=w535-h949-no"/>
          <p:cNvPicPr>
            <a:picLocks noChangeAspect="1" noChangeArrowheads="1"/>
          </p:cNvPicPr>
          <p:nvPr/>
        </p:nvPicPr>
        <p:blipFill>
          <a:blip r:embed="rId2"/>
          <a:stretch>
            <a:fillRect/>
          </a:stretch>
        </p:blipFill>
        <p:spPr>
          <a:xfrm>
            <a:off x="419223" y="365125"/>
            <a:ext cx="3465195" cy="614667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CAD – Map View (Active Calls/Units)</a:t>
            </a:r>
          </a:p>
        </p:txBody>
      </p:sp>
      <p:sp>
        <p:nvSpPr>
          <p:cNvPr id="5" name="Content Placeholder 2"/>
          <p:cNvSpPr>
            <a:spLocks noGrp="1"/>
          </p:cNvSpPr>
          <p:nvPr>
            <p:ph idx="1"/>
          </p:nvPr>
        </p:nvSpPr>
        <p:spPr>
          <a:xfrm>
            <a:off x="4387515" y="1863969"/>
            <a:ext cx="7161016" cy="4628905"/>
          </a:xfrm>
        </p:spPr>
        <p:txBody>
          <a:bodyPr vert="horz" rtlCol="0">
            <a:normAutofit fontScale="92500" lnSpcReduction="20000"/>
          </a:bodyPr>
          <a:lstStyle/>
          <a:p>
            <a:pPr marL="0" indent="0">
              <a:buNone/>
            </a:pPr>
            <a:r>
              <a:rPr lang="en-US" sz="2000" dirty="0">
                <a:solidFill>
                  <a:schemeClr val="bg1"/>
                </a:solidFill>
              </a:rPr>
              <a:t>To view the CAD module, select CAD from the landing page after logging into the app.    </a:t>
            </a:r>
          </a:p>
          <a:p>
            <a:pPr marL="0" indent="0">
              <a:buNone/>
            </a:pPr>
            <a:r>
              <a:rPr lang="en-US" sz="2000" dirty="0">
                <a:solidFill>
                  <a:schemeClr val="bg1"/>
                </a:solidFill>
              </a:rPr>
              <a:t>The Map view will be displayed , divided by Sector. The map will display the current active 911 calls and police units as of the time the module was loaded, indicated by a Call or Unit icon on the map.  The legend for call priority is displayed at the bottom of the screen.</a:t>
            </a:r>
          </a:p>
          <a:p>
            <a:pPr marL="0" indent="0">
              <a:buNone/>
            </a:pPr>
            <a:r>
              <a:rPr lang="en-US" sz="2000" dirty="0">
                <a:solidFill>
                  <a:schemeClr val="bg1"/>
                </a:solidFill>
              </a:rPr>
              <a:t>To view a summary of information on a call or unit, tap on the Call or Unit icon on the map.    To load the detail view, tap on the summary card.</a:t>
            </a:r>
          </a:p>
          <a:p>
            <a:pPr marL="0" indent="0">
              <a:buNone/>
            </a:pPr>
            <a:r>
              <a:rPr lang="en-US" sz="2000" dirty="0">
                <a:solidFill>
                  <a:schemeClr val="bg1"/>
                </a:solidFill>
              </a:rPr>
              <a:t>To search for a specific call or unit, enter the Call Number or Unit ID into the search box and tap on the search icon (magnifying glass). To filter the map results, tap on the filter button.   Calls and Units can be filtered Call Type , Unit Status, and Priority (Calls Only).</a:t>
            </a:r>
          </a:p>
          <a:p>
            <a:pPr marL="0" indent="0">
              <a:buNone/>
            </a:pPr>
            <a:r>
              <a:rPr lang="en-US" sz="2000" dirty="0">
                <a:solidFill>
                  <a:schemeClr val="bg1"/>
                </a:solidFill>
              </a:rPr>
              <a:t>To zoom in to your current location, tap the compass icon in the bottom right hand corner of the map.</a:t>
            </a:r>
          </a:p>
          <a:p>
            <a:pPr marL="0" indent="0">
              <a:buNone/>
            </a:pPr>
            <a:r>
              <a:rPr lang="en-US" sz="2000" dirty="0">
                <a:solidFill>
                  <a:schemeClr val="bg1"/>
                </a:solidFill>
              </a:rPr>
              <a:t>To display the calls in List view format, select the List view button in the bottom right hand corner of the screen.   This will display the Active Calls as info cards that provide greater detail.</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GlJW-VBAZAjt4BDOWgNgK7lwJlG8liNhuQFE3Tr5HX52LYM2VCp8S3rUXWibKWRHfuGsw9jd5W9guANkLpHYelGCdU1VI1tr0cspnnYUmZw5rREPPvBCSpegJxXsYkN3gGoTJlwELwlNrB_Y-MAT_qtoZ42VX8znIw0ZgmOwRGzNYAkmyQtxD2MQGfAd96_AfKjFqhZrTBtTYAGPF3izqmSchC8PulvGJENTmvD_kNo6A4rk1IYWhux3bSpJzFCQOkPEn5J4GYd7BvPVflMxbRAbKRiDhFrDU9dYBfdOUf3FA9qaGx6iEDfv4pwvhBNikJ2Eqca0WvZk1Z4gJDKgVaiYAqmvlE6LG5ZX35o4AjevbMrWNC_LUUpptj0286kLSG9d2Rd2paGU9Hg0LXU2KRRyKxYGr0DqlzUXRgD_wqesBRCfg6qn7inKrtwQ95uRYh19xBdLHxuLKKbHhfLXGUJtSgpLDrWGSz7sOCUDCG8JTvhCBu_n7aajyCmAFMhi7hN0plUHn_5_8IqIgRPFtLC18Iv_Ogad2gD8srqXbxf66VVIvNdgBUimq851E3-cPSygHWjT-K6aAJt2DXXjv57Iyoe-2K3wUNeRT1cof6Cor67XAetHilGFF9wD4YZlpX7TeB-AjB_E-7XIinXh_pbk-06hdeU=w518-h918-no"/>
          <p:cNvPicPr>
            <a:picLocks noChangeAspect="1" noChangeArrowheads="1"/>
          </p:cNvPicPr>
          <p:nvPr/>
        </p:nvPicPr>
        <p:blipFill>
          <a:blip r:embed="rId2"/>
          <a:stretch>
            <a:fillRect/>
          </a:stretch>
        </p:blipFill>
        <p:spPr>
          <a:xfrm>
            <a:off x="534405" y="456057"/>
            <a:ext cx="3348609" cy="59458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5"/>
            <a:ext cx="6586490" cy="1676603"/>
          </a:xfrm>
        </p:spPr>
        <p:txBody>
          <a:bodyPr vert="horz" rtlCol="0">
            <a:normAutofit/>
          </a:bodyPr>
          <a:lstStyle/>
          <a:p>
            <a:r>
              <a:rPr lang="en-US" dirty="0" err="1"/>
              <a:t>MyPD</a:t>
            </a:r>
            <a:r>
              <a:rPr lang="en-US" dirty="0"/>
              <a:t> Permissions</a:t>
            </a:r>
          </a:p>
        </p:txBody>
      </p:sp>
      <p:pic>
        <p:nvPicPr>
          <p:cNvPr id="3" name="Picture 2" descr="https://lh3.googleusercontent.com/zO44NQdnt1x-2Np4AFXyJP0V8Ea7p4gfa_YtcUU4d-k81a4ACxfbO9uzrHmd74bbSJaKnQKAQeWTuNb8FZnMnZgeTUXrcLnyB3FuAMYAIuzgK0y_dpHx-P6e-9qJ5xZR45CuLxJR4Lx3jYc5E4SqK7hqD2yXeDud0GFeHf5X8vC7q4w9RVVbf3PnX3McdUNT5DO6sXOfmhatoGFljXwqF0edW35rU3m_8sg6-Rix3xx7ltE415EVcQa7jd1WroqC9aPuu8FT3-Jx5Mnpvc9MWV40s51JmbQbCR0Meaewvit7wddb7k9HZK7gkiTHLB5xNfm8YuYu2kvFNvkOS-iOhP8mkYhxYFnRNWYzwXM3UlL8lb17XBsRvpD99jTV3bz3VY7Q6Z4tC9vTZWfmw4DhtwmEI2Ov6dYSiK-StTRWfFNz2hc1VgZ2fkvh5DSsqRYMfwRywxQNbbRDux6tax_Y5mTSqe97_oAq7pt_fXbi6Rkz5zZWvjp1P9FjRFikwIavTWRJG5psJRhJ6t1OX71b6CYyZ-HHMZY-n9gnAMoQf9fTLCYs-pc6QIV_0hdiWS8127QLjKPj6oBBZmkN6Ji68OlDjH-XuM8ydooQ523A=w433-h888-no"/>
          <p:cNvPicPr>
            <a:picLocks noChangeAspect="1" noChangeArrowheads="1"/>
          </p:cNvPicPr>
          <p:nvPr/>
        </p:nvPicPr>
        <p:blipFill>
          <a:blip r:embed="rId2"/>
          <a:srcRect t="4261" r="3183" b="23617"/>
          <a:stretch>
            <a:fillRect/>
          </a:stretch>
        </p:blipFill>
        <p:spPr>
          <a:xfrm>
            <a:off x="21" y="10"/>
            <a:ext cx="4488004" cy="6857990"/>
          </a:xfrm>
          <a:prstGeom prst="rect">
            <a:avLst/>
          </a:prstGeom>
          <a:noFill/>
        </p:spPr>
      </p:pic>
      <p:sp>
        <p:nvSpPr>
          <p:cNvPr id="4" name="Content Placeholder 2"/>
          <p:cNvSpPr>
            <a:spLocks noGrp="1"/>
          </p:cNvSpPr>
          <p:nvPr>
            <p:ph idx="1"/>
          </p:nvPr>
        </p:nvSpPr>
        <p:spPr>
          <a:xfrm>
            <a:off x="4965431" y="2438400"/>
            <a:ext cx="6586489" cy="3785419"/>
          </a:xfrm>
        </p:spPr>
        <p:txBody>
          <a:bodyPr vert="horz" rtlCol="0">
            <a:normAutofit/>
          </a:bodyPr>
          <a:lstStyle/>
          <a:p>
            <a:r>
              <a:rPr lang="en-US" sz="1500" dirty="0"/>
              <a:t>The </a:t>
            </a:r>
            <a:r>
              <a:rPr lang="en-US" sz="1500" dirty="0" err="1"/>
              <a:t>MyPD</a:t>
            </a:r>
            <a:r>
              <a:rPr lang="en-US" sz="1500" dirty="0"/>
              <a:t> app uses 3Di’s MDM (Mobile Device Management) system to enable </a:t>
            </a:r>
            <a:r>
              <a:rPr lang="en-US" sz="1500" dirty="0" err="1"/>
              <a:t>CJIS</a:t>
            </a:r>
            <a:r>
              <a:rPr lang="en-US" sz="1500" dirty="0"/>
              <a:t> required controls that will allow 3Di Admin to lock or wipe a device (iOS) in the event it is lost and this activity is requested. </a:t>
            </a:r>
          </a:p>
          <a:p>
            <a:r>
              <a:rPr lang="en-US" sz="1500" dirty="0"/>
              <a:t>The </a:t>
            </a:r>
            <a:r>
              <a:rPr lang="en-US" sz="1500" dirty="0" err="1"/>
              <a:t>MyPD</a:t>
            </a:r>
            <a:r>
              <a:rPr lang="en-US" sz="1500" dirty="0"/>
              <a:t> app only tracks location for use in location based services provided by the app. This information is stored in a secure database.  Neither 3Di staff nor </a:t>
            </a:r>
            <a:r>
              <a:rPr lang="en-US" sz="1500" dirty="0" err="1"/>
              <a:t>APD</a:t>
            </a:r>
            <a:r>
              <a:rPr lang="en-US" sz="1500" dirty="0"/>
              <a:t> has access to individual real time location data.  Users also have the ability to disable location access when the app is not in use (achieved automatically through a setting in iOS), although this will disable certain </a:t>
            </a:r>
            <a:r>
              <a:rPr lang="en-US" sz="1500" dirty="0" err="1"/>
              <a:t>location-based</a:t>
            </a:r>
            <a:r>
              <a:rPr lang="en-US" sz="1500" dirty="0"/>
              <a:t> features, such as location based intelligence bulletin notifications.</a:t>
            </a:r>
          </a:p>
          <a:p>
            <a:r>
              <a:rPr lang="en-US" sz="1500" dirty="0"/>
              <a:t>The </a:t>
            </a:r>
            <a:r>
              <a:rPr lang="en-US" sz="1500" dirty="0" err="1"/>
              <a:t>MyPD</a:t>
            </a:r>
            <a:r>
              <a:rPr lang="en-US" sz="1500" dirty="0"/>
              <a:t> app does not have access to and does not transmit any local data on your device such as pictures or other files. Gallery access is only granted on a </a:t>
            </a:r>
            <a:r>
              <a:rPr lang="en-US" sz="1500" dirty="0" err="1"/>
              <a:t>case-by-case</a:t>
            </a:r>
            <a:r>
              <a:rPr lang="en-US" sz="1500" dirty="0"/>
              <a:t> basis when needed by the app, such as when adding a picture to a blog post or your user avatar. In these instances, only the picture selected by the user is uploaded by the app.</a:t>
            </a:r>
          </a:p>
          <a:p>
            <a:pPr marL="457200" lvl="1" indent="0">
              <a:buNone/>
            </a:pPr>
            <a:endParaRPr lang="en-US"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0">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CAD – List View</a:t>
            </a:r>
          </a:p>
        </p:txBody>
      </p:sp>
      <p:sp>
        <p:nvSpPr>
          <p:cNvPr id="5" name="Content Placeholder 2"/>
          <p:cNvSpPr>
            <a:spLocks noGrp="1"/>
          </p:cNvSpPr>
          <p:nvPr>
            <p:ph idx="1"/>
          </p:nvPr>
        </p:nvSpPr>
        <p:spPr>
          <a:xfrm>
            <a:off x="4387515" y="1406770"/>
            <a:ext cx="7161016" cy="5451230"/>
          </a:xfrm>
        </p:spPr>
        <p:txBody>
          <a:bodyPr vert="horz" rtlCol="0">
            <a:normAutofit lnSpcReduction="10000"/>
          </a:bodyPr>
          <a:lstStyle/>
          <a:p>
            <a:pPr marL="0" indent="0">
              <a:buNone/>
            </a:pPr>
            <a:r>
              <a:rPr lang="en-US" sz="2000" dirty="0">
                <a:solidFill>
                  <a:schemeClr val="bg1"/>
                </a:solidFill>
              </a:rPr>
              <a:t>The List view will display the Active Calls by default in chronological order.  To switch between Active Calls and Active Units, tap on the appropriate tab at the top of the screen. </a:t>
            </a:r>
          </a:p>
          <a:p>
            <a:pPr marL="0" indent="0">
              <a:buNone/>
            </a:pPr>
            <a:r>
              <a:rPr lang="en-US" sz="2000" dirty="0">
                <a:solidFill>
                  <a:schemeClr val="bg1"/>
                </a:solidFill>
              </a:rPr>
              <a:t>For Active Calls, the summary of each call is displayed on an information card.  The fields displayed are Call Number, Date &amp; Time, Priority, Call Type, Status, Beat, District, Unit Assigned, and Cross Street.   </a:t>
            </a:r>
          </a:p>
          <a:p>
            <a:pPr marL="0" indent="0">
              <a:buNone/>
            </a:pPr>
            <a:r>
              <a:rPr lang="en-US" sz="2000" dirty="0">
                <a:solidFill>
                  <a:schemeClr val="bg1"/>
                </a:solidFill>
              </a:rPr>
              <a:t>For Active Units, the information card will display Unit ID, Vehicle ID, Officer ID, Officer Name, Unit Status, Location, Call Type, and Call Number.</a:t>
            </a:r>
          </a:p>
          <a:p>
            <a:pPr marL="0" indent="0">
              <a:buNone/>
            </a:pPr>
            <a:r>
              <a:rPr lang="en-US" sz="2000" dirty="0">
                <a:solidFill>
                  <a:schemeClr val="bg1"/>
                </a:solidFill>
              </a:rPr>
              <a:t>To view the Detail view for the Call listed or that the unit is assigned to, tap on the information card.</a:t>
            </a:r>
          </a:p>
          <a:p>
            <a:pPr marL="0" indent="0">
              <a:buNone/>
            </a:pPr>
            <a:r>
              <a:rPr lang="en-US" sz="2000" dirty="0">
                <a:solidFill>
                  <a:schemeClr val="bg1"/>
                </a:solidFill>
              </a:rPr>
              <a:t>To search for a specific call or unit, enter the Call Number or Unit ID into the search box and tap on the search icon (magnifying glass). To filter the results, tap on the filter button.   Calls and Units can be filtered Call Type , Unit Status, and Priority (Calls Only).</a:t>
            </a:r>
          </a:p>
          <a:p>
            <a:pPr marL="0" indent="0">
              <a:buNone/>
            </a:pPr>
            <a:r>
              <a:rPr lang="en-US" sz="2000" dirty="0">
                <a:solidFill>
                  <a:schemeClr val="bg1"/>
                </a:solidFill>
              </a:rPr>
              <a:t>To view Closed Calls/Historical Incidents, tap on the View History button at the bottom of the screen.</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6" name="Picture 2" descr="https://lh3.googleusercontent.com/oGYpoAquitf3Xqb48MtBJFeckouZSrTDMiH6amkyUuqSb7RNy1gfkYBAXDasvNx9X1NR7wbgajdwWkMA-OsnzI4jZmj0yp0ucgrmK4oVOl_BeCTpHjvHH4ETqJI9X3qcR3-P_4bp-xlEaHH7ErhJQKodgubQGAtV7kjHixF2doyX7aZfnG_zsUe_yH9VCZ7XJO9LdGZXomWdP-hwGwsNFYSYd-QG-F7JODlNZb1Emn7PAEHh_kN07zFE_lyaMNukZDrh9c2DNXEWY6UQQ860d7GoowbPNBkkPTbbBJxbA8IIPjV8eyymOIupGHggphR8RT64DQpASbbmCmeNpvmt33JxzaS22XPr6KkblUIEE-s5ljsNIpoLLMWRmuAlpUBaA2ZP5DWVKgx9GZswnYo6gysyDm8kN-2UQk5I20GeVg1KCGQrxGjsyCHgclLy6EknUKtWdnBgCXVSLlFupiy4RQo2EBCX5vHh-8qMTJtJpzfgx4OPEqdhtIpSdAHLW35Z8ZJYFYKINpFx11rnBLoCCm21enZdDu659QwcjXpuaeN0ZLXznjIj01_ZUyKywJKMWcUlc7yVtTJFh7SFoJIZRc_7dZ8dCNWbeEFjRHhcsB65OjKK3c9E_c_9Ljm_ukpG1nAZrc1Gz9gdq8p5e3gEgsG-xH_KRlM=w518-h918-no"/>
          <p:cNvPicPr>
            <a:picLocks noChangeAspect="1" noChangeArrowheads="1"/>
          </p:cNvPicPr>
          <p:nvPr/>
        </p:nvPicPr>
        <p:blipFill>
          <a:blip r:embed="rId2"/>
          <a:stretch>
            <a:fillRect/>
          </a:stretch>
        </p:blipFill>
        <p:spPr>
          <a:xfrm>
            <a:off x="405181" y="456057"/>
            <a:ext cx="3348609" cy="59458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1">
    <p:bg>
      <p:bgPr>
        <a:solidFill>
          <a:schemeClr val="bg1"/>
        </a:solidFill>
        <a:effectLst/>
      </p:bgPr>
    </p:bg>
    <p:spTree>
      <p:nvGrpSpPr>
        <p:cNvPr id="1" name=""/>
        <p:cNvGrpSpPr/>
        <p:nvPr/>
      </p:nvGrpSpPr>
      <p:grpSpPr>
        <a:xfrm>
          <a:off x="0" y="0"/>
          <a:ext cx="0" cy="0"/>
          <a:chOff x="0" y="0"/>
          <a:chExt cx="0" cy="0"/>
        </a:xfrm>
      </p:grpSpPr>
      <p:sp>
        <p:nvSpPr>
          <p:cNvPr id="2" name="Rectangle 3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5" name="Picture 2" descr="https://lh3.googleusercontent.com/dg_MQIomVaEJdHx_XgmvX5QOCGDcmk6_aQiYvccx3_AyYjkYZfUPN7UzRKqXNOfrP2xCLaHOPsJWMszhH66oT7sGfs_LNXqbl49PwWzsaZ0kkU1aiUzXh_81vGONs0_YayQQxDM2yayEmm4FZuRcDeonkknrEPyRl7r88WwE7D_9quGLwDYXKbAVNcgHLjsKu8o_AIoVEuUiPquz3o8YITbtnvnzCZWn4CdRTnC1buJl8LAa0zFdOl1nx98AHMwEnO2Aztq6fGk-sUx5OlZ7UgDGQ47MrVOkkj6SLxSX0EhQxV-zoaYCdRUhg6zXsPXfFmFYHMUad0OeQ3apVxb9KVYJzEFknKpZafNjE28NIzla1AgD6JjM1y8AHmPx7KdxzBLBE4ZlZHo_MWqYjtU6rJm24Wv-ZjoVchudSw4Vg1bGz-Oye3s28VXaaKjt4y73oOLTZVm8BpL47wqkIocNnXR0h3IaRmJ7OCe6fZMTA0qtqPfaDJpibyc3k1Sa4zt4vF6awQjbUG40wa3tj2daWWE7ax1I3fOTG0KW2Cy6X51KS9JcADkxDrq6jsQgUgxKwizClCEjzPYgi0rJuxfX2mp02Pnzb3kYqkbX15ByuP9DC_agTcsG5LtuwvZ0ah2hfyJJjNWI5qmR59qDv6DvhQuFrKeKS4A=w518-h918-no"/>
          <p:cNvPicPr>
            <a:picLocks noChangeAspect="1" noChangeArrowheads="1"/>
          </p:cNvPicPr>
          <p:nvPr/>
        </p:nvPicPr>
        <p:blipFill>
          <a:blip r:embed="rId2"/>
          <a:stretch>
            <a:fillRect/>
          </a:stretch>
        </p:blipFill>
        <p:spPr>
          <a:xfrm>
            <a:off x="626042" y="642988"/>
            <a:ext cx="3133992" cy="5571543"/>
          </a:xfrm>
          <a:prstGeom prst="rect">
            <a:avLst/>
          </a:prstGeom>
          <a:noFill/>
        </p:spPr>
      </p:pic>
      <p:sp>
        <p:nvSpPr>
          <p:cNvPr id="6" name="Title 1"/>
          <p:cNvSpPr>
            <a:spLocks noGrp="1"/>
          </p:cNvSpPr>
          <p:nvPr>
            <p:ph type="title"/>
          </p:nvPr>
        </p:nvSpPr>
        <p:spPr>
          <a:xfrm>
            <a:off x="4384038" y="365125"/>
            <a:ext cx="7164492" cy="1325563"/>
          </a:xfrm>
        </p:spPr>
        <p:txBody>
          <a:bodyPr vert="horz" rtlCol="0">
            <a:normAutofit/>
          </a:bodyPr>
          <a:lstStyle/>
          <a:p>
            <a:r>
              <a:rPr lang="en-US" dirty="0"/>
              <a:t>CAD – Closed Calls</a:t>
            </a:r>
          </a:p>
        </p:txBody>
      </p:sp>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Closed Calls function allows the user to search for calls that are no longer active.   From the View History screen, type in the Call Number for the call that you wish to search and tap the Search button.</a:t>
            </a:r>
          </a:p>
          <a:p>
            <a:pPr marL="0" indent="0">
              <a:buNone/>
            </a:pPr>
            <a:endParaRPr lang="en-US" sz="2000" dirty="0"/>
          </a:p>
          <a:p>
            <a:pPr marL="0" indent="0">
              <a:buNone/>
            </a:pPr>
            <a:r>
              <a:rPr lang="en-US" sz="2000" dirty="0"/>
              <a:t>To locate a result, the Call Number must be typed in full.   Partial entries will not return a result.</a:t>
            </a:r>
          </a:p>
          <a:p>
            <a:pPr marL="0" indent="0">
              <a:buNone/>
            </a:pPr>
            <a:br>
              <a:rPr lang="en-US" sz="2000" dirty="0"/>
            </a:br>
            <a:r>
              <a:rPr lang="en-US" sz="2000" dirty="0"/>
              <a:t>Upon entering the Call Number, the Call Details screen will be displayed for the call that was queried.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name="slide32">
    <p:bg>
      <p:bgPr>
        <a:solidFill>
          <a:schemeClr val="bg1"/>
        </a:solidFill>
        <a:effectLst/>
      </p:bgPr>
    </p:bg>
    <p:spTree>
      <p:nvGrpSpPr>
        <p:cNvPr id="1" name=""/>
        <p:cNvGrpSpPr/>
        <p:nvPr/>
      </p:nvGrpSpPr>
      <p:grpSpPr>
        <a:xfrm>
          <a:off x="0" y="0"/>
          <a:ext cx="0" cy="0"/>
          <a:chOff x="0" y="0"/>
          <a:chExt cx="0" cy="0"/>
        </a:xfrm>
      </p:grpSpPr>
      <p:sp>
        <p:nvSpPr>
          <p:cNvPr id="2" name="Rectangle 3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5" name="Picture 2" descr="https://lh3.googleusercontent.com/pX7T1N0DpDSW51frVWkH6gLwoP5oVcgnKXDGLQmw9l2ydGKeZa0fRBu9muIqzvJUx-90Dl5kYWLfGfgaXrdba85qWkKtX15EsZeaHf5y_dE0nV82AHroeoJ-hcBHm1FqNZH0PgXZ0y5QdzslpbQFh1qo5KAT1iXkcf4y6-9oj7PM9tG4d86ElTiH9ZohnCDUVp8OAnBlyrMMYte0uP55IwmN7QXfDoFeDnDGLYl3CN_2OFznCpCFqVrWlXqEhJecpZR3r2tGKTtrbvfzdA3vaBeeCL5JD7neFH6vEKBGNg9Q2OpIcK14EASJCaUXU4s3NB7gZuELrSvXiJYAQPpkcTaB-9Qg2zruiWT79d0QfzXjgrRb-uF4-jharfydOhnIR5ERsjGL__RrywnVlMcfc-hOhPSTX1Pchx6dZ1GfTxAeyDrXR6CC3ICHwg40_8Sjis1vQmzWn3weAVyMZ9WIL4HQ41eSnRH_Hz0-tGOLHQxueaKmPzGrRE0sVmRK-i-MZQnh4Iu1Py6QK0HQJsT4yRR0qKFgPmdEE5rlcXWmr7K1GaMob8u5wB46fcEkMmA4i0AboQiqfFnYY3MHNxypKMANgjP5sOItoJNOBjiW6EOQt_xqSrV-j9trsIdWur6lVRJ44UTWBm14x92Ws0J1DPYW3P_9qwQ=w518-h918-no"/>
          <p:cNvPicPr>
            <a:picLocks noChangeAspect="1" noChangeArrowheads="1"/>
          </p:cNvPicPr>
          <p:nvPr/>
        </p:nvPicPr>
        <p:blipFill>
          <a:blip r:embed="rId2"/>
          <a:stretch>
            <a:fillRect/>
          </a:stretch>
        </p:blipFill>
        <p:spPr>
          <a:xfrm>
            <a:off x="626042" y="642988"/>
            <a:ext cx="3133992" cy="5571543"/>
          </a:xfrm>
          <a:prstGeom prst="rect">
            <a:avLst/>
          </a:prstGeom>
          <a:noFill/>
        </p:spPr>
      </p:pic>
      <p:sp>
        <p:nvSpPr>
          <p:cNvPr id="6" name="Title 1"/>
          <p:cNvSpPr>
            <a:spLocks noGrp="1"/>
          </p:cNvSpPr>
          <p:nvPr>
            <p:ph type="title"/>
          </p:nvPr>
        </p:nvSpPr>
        <p:spPr>
          <a:xfrm>
            <a:off x="4384038" y="365125"/>
            <a:ext cx="7164492" cy="1325563"/>
          </a:xfrm>
        </p:spPr>
        <p:txBody>
          <a:bodyPr vert="horz" rtlCol="0">
            <a:normAutofit/>
          </a:bodyPr>
          <a:lstStyle/>
          <a:p>
            <a:r>
              <a:rPr lang="en-US" dirty="0"/>
              <a:t>CAD – Call Detail</a:t>
            </a:r>
          </a:p>
        </p:txBody>
      </p:sp>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When an information card is tapped on the Map or List View, or when a Call Number is entered from the Closed Calls view, the Call Detail will be displayed for the call that was entered or selected.    Tapping on a Unit information card in Map or List View will display the Call that the Unit is assigned to (if they are actively assigned).</a:t>
            </a:r>
          </a:p>
          <a:p>
            <a:pPr marL="0" indent="0">
              <a:buNone/>
            </a:pPr>
            <a:br>
              <a:rPr lang="en-US" sz="2000" dirty="0"/>
            </a:br>
            <a:r>
              <a:rPr lang="en-US" sz="2000" dirty="0"/>
              <a:t>The detail view will display all of the information visible in List/Map View, and will also display the Detail information that is entered in by dispatch and by the Officer on their in-unit CAD display.</a:t>
            </a:r>
          </a:p>
          <a:p>
            <a:pPr marL="0" indent="0">
              <a:buNone/>
            </a:pPr>
            <a:r>
              <a:rPr lang="en-US" sz="2000" dirty="0"/>
              <a:t>To view the information, scroll down through each of the messages.   The messages are displayed in chronological order.</a:t>
            </a:r>
          </a:p>
          <a:p>
            <a:pPr marL="0" indent="0">
              <a:buNone/>
            </a:pPr>
            <a:r>
              <a:rPr lang="en-US" sz="2000" dirty="0"/>
              <a:t>To return to the prior screen, tap the back button in the top left hand corner.</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name="slide33">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(ATIU) - Search</a:t>
            </a:r>
          </a:p>
        </p:txBody>
      </p:sp>
      <p:pic>
        <p:nvPicPr>
          <p:cNvPr id="6" name="Picture 2"/>
          <p:cNvPicPr>
            <a:picLocks noChangeAspect="1"/>
          </p:cNvPicPr>
          <p:nvPr/>
        </p:nvPicPr>
        <p:blipFill>
          <a:blip r:embed="rId3"/>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To access the ATIU bulletins, tap on the Reference Materials module from the landing page and select Intelligence Bulletins.   The bulletin search window will be displayed.</a:t>
            </a:r>
          </a:p>
          <a:p>
            <a:pPr marL="0" indent="0">
              <a:buNone/>
            </a:pPr>
            <a:r>
              <a:rPr lang="en-US" sz="2000" dirty="0"/>
              <a:t>To search for ATIU bulletins, type in the bulletin ID, subject name, or location in the Search box and tap enter.</a:t>
            </a:r>
          </a:p>
          <a:p>
            <a:pPr marL="0" indent="0">
              <a:buNone/>
            </a:pPr>
            <a:r>
              <a:rPr lang="en-US" sz="2000" dirty="0"/>
              <a:t>Bulletin results will show the following metadata: </a:t>
            </a:r>
            <a:r>
              <a:rPr lang="en-US" sz="2000" b="1" dirty="0">
                <a:latin typeface="+mn-lt"/>
              </a:rPr>
              <a:t>Date (Entry Date), Classification, Bulletin Type, Offense Date, Beat, District, Subject First/Last Name, Incident/Subject Location, Bulletin ID</a:t>
            </a:r>
          </a:p>
          <a:p>
            <a:pPr marL="0" indent="0">
              <a:buNone/>
            </a:pPr>
            <a:r>
              <a:rPr lang="en-US" sz="2000" dirty="0"/>
              <a:t>To view the bulletin in PDF format, tap on the information card of the bulletin you wish to view.   </a:t>
            </a:r>
          </a:p>
          <a:p>
            <a:pPr marL="0" indent="0">
              <a:buNone/>
            </a:pPr>
            <a:r>
              <a:rPr lang="en-US" sz="2000" dirty="0"/>
              <a:t>Note: the PDF will be opened within the application.   It cannot be downloaded to your device. </a:t>
            </a:r>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name="slide34">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 Notifications</a:t>
            </a:r>
          </a:p>
        </p:txBody>
      </p:sp>
      <p:pic>
        <p:nvPicPr>
          <p:cNvPr id="6" name="Picture 2"/>
          <p:cNvPicPr>
            <a:picLocks noChangeAspect="1"/>
          </p:cNvPicPr>
          <p:nvPr/>
        </p:nvPicPr>
        <p:blipFill>
          <a:blip r:embed="rId3"/>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A push notification will be sent to your device when you are within range of the location specified on the information card.</a:t>
            </a:r>
          </a:p>
          <a:p>
            <a:pPr marL="0" indent="0">
              <a:buNone/>
            </a:pPr>
            <a:r>
              <a:rPr lang="en-US" sz="2000" dirty="0"/>
              <a:t>Tapping on the push notification in your notification bar will open the app and take you to the relevant bulletin for that location.</a:t>
            </a:r>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name="slide35">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Intelligence Bulletins (ATIU) - Filter</a:t>
            </a:r>
          </a:p>
        </p:txBody>
      </p:sp>
      <p:pic>
        <p:nvPicPr>
          <p:cNvPr id="6" name="Picture 2" descr="https://lh3.googleusercontent.com/OZkQHgblJ6c7pFUiHLzb18tKAIa2RViGk8azyhFN67ef7MhuoVP-CG5OaUS0ROKJdOJW3JuTcry4nypCXdOnn_2nyWg_QH-KoUOeS3VQA9-FnxWM3XuYSHY-vwii7Z3MIIG04e2OpGAqZ1mYSLhwIYmBIg7i6kHDu1mjmxkrTM1owtiGWwXIbGMfV1mzfwBmWU9Foc6RbaRrYwk8NnuBFxEYJKytKSx1d45Stayad-P4zYXqa27sbYupTY1KiMtCC4FZJRpFx1-bQhT11iK6pU270oxO0fuZbSWqGz5UBcYve83AOGCO8LJL9v8gGaF1HWAV02AEGzfIOBBOzdMB6CgkeqKR9SxMSdMu2SVUwg4gwHyjWFyP-FqijoVm_E1-YY3WpLbOppVuQHoBivRwEFgL-G_G406iUdzjeD-3rFKznw_pLB6eU4iSP9NT3ODouJ32v82m3NJCRe7FllgLfVAPJpFujzpa1SM6F4VnW0D163pBaM-d7tY6nhgPl4Lv79bkNycJtT_xwEq8ObW-rkmoOOswwdiSk-pxDLqiCI3zMn84Y0GwoBGqGESfa0XLUmbwbQ1M7Un3x1-5hMcWC5oZ9ZC3EF1XH65Uvk0a=w447-h915-no"/>
          <p:cNvPicPr>
            <a:picLocks noChangeAspect="1" noChangeArrowheads="1"/>
          </p:cNvPicPr>
          <p:nvPr/>
        </p:nvPicPr>
        <p:blipFill>
          <a:blip r:embed="rId3"/>
          <a:stretch>
            <a:fillRect/>
          </a:stretch>
        </p:blipFill>
        <p:spPr>
          <a:xfrm>
            <a:off x="834975" y="642988"/>
            <a:ext cx="2716127"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Bulletins can be filtered by the following metadata fields:</a:t>
            </a:r>
          </a:p>
          <a:p>
            <a:r>
              <a:rPr lang="en-US" sz="2000" dirty="0"/>
              <a:t>Analyst Name</a:t>
            </a:r>
          </a:p>
          <a:p>
            <a:r>
              <a:rPr lang="en-US" sz="2000" dirty="0"/>
              <a:t>Beat</a:t>
            </a:r>
          </a:p>
          <a:p>
            <a:r>
              <a:rPr lang="en-US" sz="2000" dirty="0"/>
              <a:t>District</a:t>
            </a:r>
          </a:p>
          <a:p>
            <a:r>
              <a:rPr lang="en-US" sz="2000" dirty="0"/>
              <a:t>Classification</a:t>
            </a:r>
          </a:p>
          <a:p>
            <a:pPr marL="0" indent="0">
              <a:buNone/>
            </a:pPr>
            <a:r>
              <a:rPr lang="en-US" sz="2000" dirty="0"/>
              <a:t>To filter the results, click on the filter button located on the search screen, select the filter criteria and click Apply.</a:t>
            </a:r>
          </a:p>
          <a:p>
            <a:pPr marL="0" indent="0">
              <a:buNone/>
            </a:pPr>
            <a:r>
              <a:rPr lang="en-US" sz="2000" dirty="0"/>
              <a:t>The search results will be amended to display bulletins with the matching criteria.</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name="slide36">
    <p:bg>
      <p:bgPr>
        <a:solidFill>
          <a:schemeClr val="bg1"/>
        </a:solidFill>
        <a:effectLst/>
      </p:bgPr>
    </p:bg>
    <p:spTree>
      <p:nvGrpSpPr>
        <p:cNvPr id="1" name=""/>
        <p:cNvGrpSpPr/>
        <p:nvPr/>
      </p:nvGrpSpPr>
      <p:grpSpPr>
        <a:xfrm>
          <a:off x="0" y="0"/>
          <a:ext cx="0" cy="0"/>
          <a:chOff x="0" y="0"/>
          <a:chExt cx="0" cy="0"/>
        </a:xfrm>
      </p:grpSpPr>
      <p:sp>
        <p:nvSpPr>
          <p:cNvPr id="2" name="Rectangle 72"/>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Intelligence Bulletins (CAU) - Search</a:t>
            </a:r>
          </a:p>
        </p:txBody>
      </p:sp>
      <p:pic>
        <p:nvPicPr>
          <p:cNvPr id="6" name="Picture 4" descr="https://lh3.googleusercontent.com/9ph2FmABWp6Qkuvf1ArVgsYTBP72BjfTSnJaMDlds-sxGLMHdnx1fQvS4BFoLYglTzG6kiE2bO-XCIrgh1FuXZuh6iK48UcR5LWw3v5Dc21XpbGDGPMJAOWWmi1DYpgm9DI-u5-M7vuEsj-QYIfXF1QBJ4-iVNLyRLOT3EY94yGLCvXvw2BjdyUvjPfdAFgXkoRENfK3rcQk4b-WZpqmDQhhKuJ9eg8bjvc7OCR7OkL3JMsvfPT2fF3gpdCclXtEXXAeQ6e6v2b2aKuV9XURPLZFMEssVNkZLYMULZTAhiWmFMTopBl5rOYHZGI2ln2nUBynCperNROz_6P1_dvRww0MAuNI3U23z3Z7YegQnJTVwSD8AeiF7ejDJe4YKSD3_ztX2u7QlbvzTkPuVZtHbhcg_cBezjtedup7DHSP9iLSRt_19vQvdiwlXMy78OetgXdizTb-6f5MxCZyVOk7UiMjKwWEzV7JM4fz6_wy5kPmkHlgfJyWFWF9c_MZiEaagWYe7xKtY13iMrN_xkwebYf7rx9dL0nJRr_IXrT679UNQPRsT4xNdHcN6zhj2ttSReijSG3hP_eBY6IN6rf_CFV2XVdT6_Gcrdf6-xmP=w517-h915-no"/>
          <p:cNvPicPr>
            <a:picLocks noChangeAspect="1" noChangeArrowheads="1"/>
          </p:cNvPicPr>
          <p:nvPr/>
        </p:nvPicPr>
        <p:blipFill>
          <a:blip r:embed="rId3"/>
          <a:stretch>
            <a:fillRect/>
          </a:stretch>
        </p:blipFill>
        <p:spPr>
          <a:xfrm>
            <a:off x="619078" y="642988"/>
            <a:ext cx="3147921"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To access the CAU bulletins in the app, tap on the Reference Materials module from the landing page and select Intelligence Bulletins.   The bulletin search window will be displayed.</a:t>
            </a:r>
          </a:p>
          <a:p>
            <a:pPr marL="0" indent="0">
              <a:buNone/>
            </a:pPr>
            <a:r>
              <a:rPr lang="en-US" sz="1900" dirty="0"/>
              <a:t>To search for CAU bulletins, tap on the CAU option in the selector button at the top of the search window, type in the bulletin ID, related report number, or location in the Search box and tap enter.</a:t>
            </a:r>
          </a:p>
          <a:p>
            <a:pPr marL="0" indent="0">
              <a:buNone/>
            </a:pPr>
            <a:r>
              <a:rPr lang="en-US" sz="1900" dirty="0"/>
              <a:t>Bulletin results will show the following metadata: </a:t>
            </a:r>
            <a:r>
              <a:rPr lang="en-US" sz="1900" b="1" dirty="0">
                <a:latin typeface="+mn-lt"/>
              </a:rPr>
              <a:t>Issue Date, Classification, Bulletin Type, Offense Date, Beat, District,  Analyst Name, Incident Location, Bulletin ID</a:t>
            </a:r>
          </a:p>
          <a:p>
            <a:pPr marL="0" indent="0">
              <a:buNone/>
            </a:pPr>
            <a:r>
              <a:rPr lang="en-US" sz="1900" dirty="0"/>
              <a:t>To view the bulletin in PDF format, tap on the information card of the bulletin you wish to view.   </a:t>
            </a:r>
          </a:p>
          <a:p>
            <a:pPr marL="0" indent="0">
              <a:buNone/>
            </a:pPr>
            <a:r>
              <a:rPr lang="en-US" sz="1900" dirty="0"/>
              <a:t>Note: the PDF will be opened within the application.   It cannot be downloaded to your device. </a:t>
            </a:r>
          </a:p>
          <a:p>
            <a:endParaRPr lang="en-US" sz="1900" dirty="0"/>
          </a:p>
          <a:p>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name="slide37">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Intelligence Bulletins (CAU) - Filter</a:t>
            </a:r>
          </a:p>
        </p:txBody>
      </p:sp>
      <p:pic>
        <p:nvPicPr>
          <p:cNvPr id="6" name="Picture 2" descr="https://lh3.googleusercontent.com/urVT6v8_BXMrDgzTXR39yrfCyQDe9CM6EmtMDw1NTFICikMK0FOf347YFbmKORkadOqhbSlIF038SsKZ3g7iCj89xzIt6wlbt93I_wi4AUeFkZw4oQB9CU86piOuwzYc6Bj_kdvU0OJ6eis1ONalAv-Q8jiWZXqP8dZkqaK6178vOGxeJg1wIJf1A-lc_iyekO29rA-ocsG2BvlksTZq0deNazh_q9vQvsh4VkMxRZr8fqQfsioZTt3THgWH_mjzXB6qeY6vIER_LZUy8BBOMnCGJ-C7coZQa1nFqun1CIyhgd8xsA3seBO7JPBJ5Oio9ABlxriNsGdiRK8XhNKRTx3PgSggqRGUO7zdCMsrcXgoqDviIEOEVZ7A_obTA0vidsrCrXIhHKMxI7CPaFhs5HJjdyFS4TodhZ_k_aLe1MdwZEysnPmrrueLNWKp2ApczZggxv6JzJ0XEu9ebsOz4rBh2zug-JS6IOG8Y_TRJvBQtouxHMFt_rR2Z-ismILNmBP8jCRADD0KaX99dALMsfIxLiTcKxRcFDvcyr9JyAXqml-Qq7mEC9WTxiR4EexH01r-rOfjqFiAczlD_a7Z1MvCIDp__EhqRpE2fESN=w517-h915-no"/>
          <p:cNvPicPr>
            <a:picLocks noChangeAspect="1" noChangeArrowheads="1"/>
          </p:cNvPicPr>
          <p:nvPr/>
        </p:nvPicPr>
        <p:blipFill>
          <a:blip r:embed="rId3"/>
          <a:stretch>
            <a:fillRect/>
          </a:stretch>
        </p:blipFill>
        <p:spPr>
          <a:xfrm>
            <a:off x="619078" y="642988"/>
            <a:ext cx="3147921"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Bulletins can be filtered by the following metadata fields:</a:t>
            </a:r>
          </a:p>
          <a:p>
            <a:r>
              <a:rPr lang="en-US" sz="2000" dirty="0"/>
              <a:t>Analyst Name</a:t>
            </a:r>
          </a:p>
          <a:p>
            <a:r>
              <a:rPr lang="en-US" sz="2000" dirty="0"/>
              <a:t>Beat</a:t>
            </a:r>
          </a:p>
          <a:p>
            <a:r>
              <a:rPr lang="en-US" sz="2000" dirty="0"/>
              <a:t>District</a:t>
            </a:r>
          </a:p>
          <a:p>
            <a:r>
              <a:rPr lang="en-US" sz="2000" dirty="0"/>
              <a:t>Classification</a:t>
            </a:r>
          </a:p>
          <a:p>
            <a:pPr marL="0" indent="0">
              <a:buNone/>
            </a:pPr>
            <a:r>
              <a:rPr lang="en-US" sz="2000" dirty="0"/>
              <a:t>To filter the results, click on the filter button located on the search screen, select the filter criteria and click Apply.</a:t>
            </a:r>
          </a:p>
          <a:p>
            <a:pPr marL="0" indent="0">
              <a:buNone/>
            </a:pPr>
            <a:r>
              <a:rPr lang="en-US" sz="2000" dirty="0"/>
              <a:t>The search results will be amended to display bulletins with the matching criteria.</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name="slide38">
    <p:bg>
      <p:bgPr>
        <a:solidFill>
          <a:schemeClr val="bg1"/>
        </a:solidFill>
        <a:effectLst/>
      </p:bgPr>
    </p:bg>
    <p:spTree>
      <p:nvGrpSpPr>
        <p:cNvPr id="1" name=""/>
        <p:cNvGrpSpPr/>
        <p:nvPr/>
      </p:nvGrpSpPr>
      <p:grpSpPr>
        <a:xfrm>
          <a:off x="0" y="0"/>
          <a:ext cx="0" cy="0"/>
          <a:chOff x="0" y="0"/>
          <a:chExt cx="0" cy="0"/>
        </a:xfrm>
      </p:grpSpPr>
      <p:sp>
        <p:nvSpPr>
          <p:cNvPr id="2" name="Rectangle 70"/>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Calendar</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The Arlington PD Events Calendar can be accessed by clicking the Calendar button on the landing screen.   </a:t>
            </a:r>
          </a:p>
          <a:p>
            <a:pPr marL="0" indent="0">
              <a:buNone/>
            </a:pPr>
            <a:r>
              <a:rPr lang="en-US" sz="1900" dirty="0"/>
              <a:t>This will display the events calendar with the current month in view.</a:t>
            </a:r>
          </a:p>
          <a:p>
            <a:pPr marL="0" indent="0">
              <a:buNone/>
            </a:pPr>
            <a:r>
              <a:rPr lang="en-US" sz="1900" dirty="0"/>
              <a:t>A list of events for the current month’s view will be displayed in the bottom half of the screen.</a:t>
            </a:r>
          </a:p>
          <a:p>
            <a:pPr marL="0" indent="0">
              <a:buNone/>
            </a:pPr>
            <a:r>
              <a:rPr lang="en-US" sz="1900" dirty="0"/>
              <a:t>To view a specific date, click on the date in the calendar view in the top half of the screen.  Dates with event entries will be highlighted in red.</a:t>
            </a:r>
          </a:p>
          <a:p>
            <a:pPr marL="0" indent="0">
              <a:buNone/>
            </a:pPr>
            <a:r>
              <a:rPr lang="en-US" sz="1900" dirty="0"/>
              <a:t>To view a specific event detail, click on the event in the bottom half of the screen.   This will load the event detail view.</a:t>
            </a:r>
          </a:p>
          <a:p>
            <a:pPr marL="0" indent="0">
              <a:buNone/>
            </a:pPr>
            <a:r>
              <a:rPr lang="en-US" sz="1900" dirty="0"/>
              <a:t>To view previous or future months, swipe to the left or right in the calendar view on the top half of the screen. (Note: Only current and future events will be visible.)</a:t>
            </a:r>
          </a:p>
          <a:p>
            <a:pPr marL="0" indent="0">
              <a:buNone/>
            </a:pPr>
            <a:endParaRPr lang="en-US" sz="1900" dirty="0"/>
          </a:p>
          <a:p>
            <a:endParaRPr lang="en-US" sz="1900" dirty="0"/>
          </a:p>
          <a:p>
            <a:endParaRPr lang="en-US" sz="1900" dirty="0"/>
          </a:p>
        </p:txBody>
      </p:sp>
      <p:pic>
        <p:nvPicPr>
          <p:cNvPr id="7" name="Picture 2"/>
          <p:cNvPicPr>
            <a:picLocks noChangeAspect="1"/>
          </p:cNvPicPr>
          <p:nvPr/>
        </p:nvPicPr>
        <p:blipFill>
          <a:blip r:embed="rId3"/>
          <a:stretch>
            <a:fillRect/>
          </a:stretch>
        </p:blipFill>
        <p:spPr>
          <a:xfrm>
            <a:off x="900573" y="726508"/>
            <a:ext cx="2751117" cy="489767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name="slide39">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Calendar Detail</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Event Detail screen will display the event description, the date and time of the event, the location (if entered), and a list of attendees.</a:t>
            </a:r>
          </a:p>
          <a:p>
            <a:pPr marL="0" indent="0">
              <a:buNone/>
            </a:pPr>
            <a:r>
              <a:rPr lang="en-US" sz="2000" dirty="0"/>
              <a:t>To add the event to your device calendar, click on the “Add to Calendar” button at the bottom of the screen.</a:t>
            </a:r>
          </a:p>
          <a:p>
            <a:pPr marL="0" indent="0">
              <a:buNone/>
            </a:pPr>
            <a:endParaRPr lang="en-US" sz="2000" dirty="0"/>
          </a:p>
          <a:p>
            <a:endParaRPr lang="en-US" sz="2000" dirty="0"/>
          </a:p>
          <a:p>
            <a:endParaRPr lang="en-US" sz="2000" dirty="0"/>
          </a:p>
        </p:txBody>
      </p:sp>
      <p:pic>
        <p:nvPicPr>
          <p:cNvPr id="7" name="Picture 3"/>
          <p:cNvPicPr>
            <a:picLocks noChangeAspect="1"/>
          </p:cNvPicPr>
          <p:nvPr/>
        </p:nvPicPr>
        <p:blipFill>
          <a:blip r:embed="rId3"/>
          <a:stretch>
            <a:fillRect/>
          </a:stretch>
        </p:blipFill>
        <p:spPr>
          <a:xfrm>
            <a:off x="650054" y="1027906"/>
            <a:ext cx="3032599" cy="539878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Installation – Trusted Developer</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10000"/>
          </a:bodyPr>
          <a:lstStyle/>
          <a:p>
            <a:pPr marL="457200" lvl="1" indent="0">
              <a:buNone/>
            </a:pPr>
            <a:r>
              <a:rPr lang="en-US" sz="2000" dirty="0">
                <a:solidFill>
                  <a:schemeClr val="bg1"/>
                </a:solidFill>
              </a:rPr>
              <a:t>Upon installation of the </a:t>
            </a:r>
            <a:r>
              <a:rPr lang="en-US" sz="2000" dirty="0" err="1">
                <a:solidFill>
                  <a:schemeClr val="bg1"/>
                </a:solidFill>
              </a:rPr>
              <a:t>MyPD</a:t>
            </a:r>
            <a:r>
              <a:rPr lang="en-US" sz="2000" dirty="0">
                <a:solidFill>
                  <a:schemeClr val="bg1"/>
                </a:solidFill>
              </a:rPr>
              <a:t> application and the </a:t>
            </a:r>
            <a:r>
              <a:rPr lang="en-US" sz="2000" dirty="0" err="1">
                <a:solidFill>
                  <a:schemeClr val="bg1"/>
                </a:solidFill>
              </a:rPr>
              <a:t>CJIS</a:t>
            </a:r>
            <a:r>
              <a:rPr lang="en-US" sz="2000" dirty="0">
                <a:solidFill>
                  <a:schemeClr val="bg1"/>
                </a:solidFill>
              </a:rPr>
              <a:t> Controls Enrollment application, you will be required to enable trusted developer settings on your iOS device before the application can be used.</a:t>
            </a:r>
          </a:p>
          <a:p>
            <a:pPr marL="457200" lvl="1" indent="0">
              <a:buNone/>
            </a:pPr>
            <a:r>
              <a:rPr lang="en-US" sz="2000" dirty="0">
                <a:solidFill>
                  <a:schemeClr val="bg1"/>
                </a:solidFill>
              </a:rPr>
              <a:t>To enable trusted developer status, tap Settings &gt; General &gt; Profiles or Device Management. </a:t>
            </a:r>
          </a:p>
          <a:p>
            <a:pPr marL="457200" lvl="1" indent="0">
              <a:buNone/>
            </a:pPr>
            <a:r>
              <a:rPr lang="en-US" sz="2000" dirty="0">
                <a:solidFill>
                  <a:schemeClr val="bg1"/>
                </a:solidFill>
              </a:rPr>
              <a:t>Under the "Enterprise </a:t>
            </a:r>
            <a:r>
              <a:rPr lang="en-US" sz="2000" b="1" dirty="0">
                <a:solidFill>
                  <a:schemeClr val="bg1"/>
                </a:solidFill>
                <a:latin typeface="+mn-lt"/>
              </a:rPr>
              <a:t>App</a:t>
            </a:r>
            <a:r>
              <a:rPr lang="en-US" sz="2000" dirty="0">
                <a:solidFill>
                  <a:schemeClr val="bg1"/>
                </a:solidFill>
              </a:rPr>
              <a:t>" heading, you will see a profile for </a:t>
            </a:r>
            <a:r>
              <a:rPr lang="en-US" sz="2000" b="1" dirty="0">
                <a:solidFill>
                  <a:schemeClr val="bg1"/>
                </a:solidFill>
                <a:latin typeface="+mn-lt"/>
              </a:rPr>
              <a:t>3Di, Inc.  </a:t>
            </a:r>
          </a:p>
          <a:p>
            <a:pPr marL="457200" lvl="1" indent="0">
              <a:buNone/>
            </a:pPr>
            <a:r>
              <a:rPr lang="en-US" sz="2000" dirty="0">
                <a:solidFill>
                  <a:schemeClr val="bg1"/>
                </a:solidFill>
              </a:rPr>
              <a:t>Tap the 3Di, Inc. button to open the profile settings and display the 3Di apps installed on your device.  Tap on the Trust 3Di, Inc. button to establish </a:t>
            </a:r>
            <a:r>
              <a:rPr lang="en-US" sz="2000" b="1" dirty="0">
                <a:solidFill>
                  <a:schemeClr val="bg1"/>
                </a:solidFill>
                <a:latin typeface="+mn-lt"/>
              </a:rPr>
              <a:t>trusted developer </a:t>
            </a:r>
            <a:r>
              <a:rPr lang="en-US" sz="2000" dirty="0">
                <a:solidFill>
                  <a:schemeClr val="bg1"/>
                </a:solidFill>
              </a:rPr>
              <a:t>status for 3Di applications on your device. </a:t>
            </a:r>
          </a:p>
          <a:p>
            <a:pPr marL="457200" lvl="1" indent="0">
              <a:buNone/>
            </a:pPr>
            <a:endParaRPr lang="en-US" sz="2000" dirty="0">
              <a:solidFill>
                <a:schemeClr val="bg1"/>
              </a:solidFill>
            </a:endParaRPr>
          </a:p>
          <a:p>
            <a:pPr marL="457200" lvl="1" indent="0">
              <a:buNone/>
            </a:pPr>
            <a:r>
              <a:rPr lang="en-US" sz="2000" dirty="0">
                <a:solidFill>
                  <a:schemeClr val="bg1"/>
                </a:solidFill>
              </a:rPr>
              <a:t>Once tapped, the Trust 3Di, Inc. button will change to Delete Apps, and will allow a </a:t>
            </a:r>
            <a:r>
              <a:rPr lang="en-US" sz="2000" dirty="0" err="1">
                <a:solidFill>
                  <a:schemeClr val="bg1"/>
                </a:solidFill>
              </a:rPr>
              <a:t>one-tap</a:t>
            </a:r>
            <a:r>
              <a:rPr lang="en-US" sz="2000" dirty="0">
                <a:solidFill>
                  <a:schemeClr val="bg1"/>
                </a:solidFill>
              </a:rPr>
              <a:t> uninstall option for all installed 3Di apps.</a:t>
            </a:r>
          </a:p>
          <a:p>
            <a:pPr marL="457200" lvl="1" indent="0">
              <a:buNone/>
            </a:pPr>
            <a:endParaRPr lang="en-US" sz="2000" dirty="0">
              <a:solidFill>
                <a:schemeClr val="bg1"/>
              </a:solidFill>
            </a:endParaRPr>
          </a:p>
        </p:txBody>
      </p:sp>
      <p:pic>
        <p:nvPicPr>
          <p:cNvPr id="6" name="Picture 2" descr="https://lh3.googleusercontent.com/-WBPTfGnzcKnw9x4ToyTxk207u8u2KJHq-rjvHNBSfsgZ1MNNfHJSUha1FFsIgUJbtxy3xmqYp40CIvNshFklO2aYuxBYULcK2jhgwoRFqXcuQrOQ8yG08rPt985gn4whwHxQXCaBpYULkRPqLpt7HVX7GXjw1V--3wZQssxDDV_L8BCcCj9o6jdSBnJX0N2NdG7lAvLrMJbftQcZh-VTEeRLm7KMrls0j3Q01yiKWl7mYmQm3qji4pNjoeD1LZF0Sxbkx5aIUCoKilN1k_ft7Qo2hcVL6pXujwG4o3W5VKWCB-xUi_wagq_X80v9jB3Wlnix-7C47UvPfPmK0_p8Ej6CjgcA7nRGUPI7z_LA9ESYMp_ga_SDvCCVnxMXkSOlJkouG3PU8yccuw0kbNoLsYSLUQAB79LHdS3NN6t4Iku5mDS69qqJ309gTFL1L8Ky-zxdnpRwKLESXCcfx4gnMSk0tgUlx8e2cQHzWFjY2hTm3iGFc2RDEq-gR9EBYPUFILvgGQAe0wBWw_v-r1Wa3W_5QG0mC32edIoi_NmZVyXRfl7dyiva4Gnu4181fXUVgvKuSclhjenOV2ABhIE-z-XGZ4gjA9YoA2VlpEf=w535-h949-no"/>
          <p:cNvPicPr>
            <a:picLocks noChangeAspect="1" noChangeArrowheads="1"/>
          </p:cNvPicPr>
          <p:nvPr/>
        </p:nvPicPr>
        <p:blipFill>
          <a:blip r:embed="rId2"/>
          <a:stretch>
            <a:fillRect/>
          </a:stretch>
        </p:blipFill>
        <p:spPr>
          <a:xfrm>
            <a:off x="288595" y="355663"/>
            <a:ext cx="3465195" cy="614667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0">
    <p:bg>
      <p:bgPr>
        <a:solidFill>
          <a:schemeClr val="bg1"/>
        </a:solidFill>
        <a:effectLst/>
      </p:bgPr>
    </p:bg>
    <p:spTree>
      <p:nvGrpSpPr>
        <p:cNvPr id="1" name=""/>
        <p:cNvGrpSpPr/>
        <p:nvPr/>
      </p:nvGrpSpPr>
      <p:grpSpPr>
        <a:xfrm>
          <a:off x="0" y="0"/>
          <a:ext cx="0" cy="0"/>
          <a:chOff x="0" y="0"/>
          <a:chExt cx="0" cy="0"/>
        </a:xfrm>
      </p:grpSpPr>
      <p:sp>
        <p:nvSpPr>
          <p:cNvPr id="2" name="Rectangle 198"/>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Messages/Chat Tab</a:t>
            </a:r>
          </a:p>
        </p:txBody>
      </p:sp>
      <p:pic>
        <p:nvPicPr>
          <p:cNvPr id="6" name="Picture 2" descr="https://lh3.googleusercontent.com/wkcmhxEv6Uyg6bYlVixhZ13x2hlf0BW4Ash2w-rhnfvBj8fYscH7IgglYP0Gm0tSDzJsduXeKS6BDxTOuO5CXbgpQvRcROWIQgX5Sp2QSPh2_E51XKXxffMGOJ2MQcVDmmkQ6LXL2xSlf5VUBYdhuTGXoSsBKsmRV4OgDXkziljPgeoM0cxTp_L7ajppeShwhPWbPW2wYHVBRf5W56v16cpyCjBA95uhciVDPBXJb7AiQazeBFzHCziHxsPG5Y1UEk3ut59hIzpiWxeS0UFmN9CMqw4iXfsKjz6qPPv0q__S7j5O1OGT7C3KzCpMEHYMgge6NKQqgelsBpNl-PcNnrILGBZWnrkfQFMGwXPIYDwY268FZa8wH1DNPoil7qDr7vJpU6ZsNmMzaXKzoRT35FCAuxS_NJotM8CceCMkZXtY4c2jprpiRvJKCOllBvU0_rNr-Y3ncqxgGjYH2-G6-nIpdbXOjfFkiCxHxbluMoWUJMOppJ1udy63GV55NRoyhutAFTdNCISUiIRaG1DN_NQqJiirOkcXhK1wIeM5pbxJfd1yC1KMzcPJXG48J4juVzcWEdne472FHkERkmecMf7AyZc1qOnnUHNC5BOV=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The Messaging module allows for chat between individuals and groups within the MyPD application.</a:t>
            </a:r>
          </a:p>
          <a:p>
            <a:pPr marL="0" indent="0">
              <a:buNone/>
            </a:pPr>
            <a:r>
              <a:rPr lang="en-US" sz="1900" dirty="0"/>
              <a:t>Upon loading the Messaging module, a list of active messages and chats a displayed.   A list of Users can be displayed by tapping the Users tab.</a:t>
            </a:r>
          </a:p>
          <a:p>
            <a:pPr marL="0" indent="0">
              <a:buNone/>
            </a:pPr>
            <a:r>
              <a:rPr lang="en-US" sz="1900" dirty="0"/>
              <a:t>Each message or chat will be displayed with the following information:</a:t>
            </a:r>
          </a:p>
          <a:p>
            <a:r>
              <a:rPr lang="en-US" sz="1900" dirty="0"/>
              <a:t>name of the user(s) OR name of the chat group,</a:t>
            </a:r>
          </a:p>
          <a:p>
            <a:r>
              <a:rPr lang="en-US" sz="1900" dirty="0"/>
              <a:t>Preview of the last message received/sent</a:t>
            </a:r>
          </a:p>
          <a:p>
            <a:r>
              <a:rPr lang="en-US" sz="1900" dirty="0"/>
              <a:t>Time of the last message</a:t>
            </a:r>
          </a:p>
          <a:p>
            <a:r>
              <a:rPr lang="en-US" sz="1900" dirty="0"/>
              <a:t>Notification badge with the number of new messages</a:t>
            </a:r>
          </a:p>
          <a:p>
            <a:pPr marL="0" indent="0">
              <a:buNone/>
            </a:pPr>
            <a:r>
              <a:rPr lang="en-US" sz="1900" dirty="0"/>
              <a:t>To initiate a new conversation, tap the New Chat button in the bottom right corner of the window.</a:t>
            </a:r>
          </a:p>
          <a:p>
            <a:endParaRPr lang="en-US" sz="1900" dirty="0"/>
          </a:p>
          <a:p>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name="slide41">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New Chat</a:t>
            </a:r>
          </a:p>
        </p:txBody>
      </p:sp>
      <p:pic>
        <p:nvPicPr>
          <p:cNvPr id="6" name="Picture 2" descr="https://lh3.googleusercontent.com/wiK94Qc4tpoM7gpPeHl9_XNfYkKwvM4UE3c6Qm-uoyjb5NQtyFtwr1lagiHKBErmMAuqVpNaHMKM0b_ydU-EM_1yz3_e2OlRWTuc2lBcR6pqjhw5lRHSPczDoCYXYXaYOiTqraae45GbkDF0nbcHPN-dgVGdLoBsrKe5oOGu8stGehSOagodHv5P9QkSvvn79j5taEA9gUquP52JInGFF4N3CaVViSrT3wt8tTCemNXHb3Tzq-vI-LRVhboZOlX3I0lsyjHd2VCh1IHPA8JQYBP3jd3ByTuAgkoKzkAe_GYuI-tMdLEu_PyczdZHdvom9fi40M99ya-gfBUL77nURSUSi0a4ofl_GIanyfguh5uIrlHRQALsBk9STn2D_jIisXnHbXP91DLT9-xsU6GE5FhwuDexpFIDqoLFtPazB6iwyJp8Y3RCxQsVhZOoBQ01LWFjRHux4WU17Z44_EC3AR296RCP-MffbFqCvXhrPSWAjuEkT1w0vPDAvBls4FOO5ioiznb1lQ7KFMmjAO0NezSHmXESiXhWVeuw3xevZ700zEZEN2gBGiJJS4rpc51CRCFeMEipn__JPVRjvkorhCYQFUL_IedL4bAAd9PP=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In the New Chat window, you can search for and select the user(s) who you wish to add to your chat.    </a:t>
            </a:r>
          </a:p>
          <a:p>
            <a:r>
              <a:rPr lang="en-US" sz="2000" dirty="0"/>
              <a:t>Type the user name in the search box.  You may search for a  full or partial name.</a:t>
            </a:r>
          </a:p>
          <a:p>
            <a:r>
              <a:rPr lang="en-US" sz="2000" dirty="0"/>
              <a:t>Tap on the user’s name to add them to the chat room.  To add more than one user, tap multiple names.  A checkbox will appear next to each name selected.</a:t>
            </a:r>
          </a:p>
          <a:p>
            <a:r>
              <a:rPr lang="en-US" sz="2000" dirty="0"/>
              <a:t>Click on Create Chat</a:t>
            </a:r>
          </a:p>
          <a:p>
            <a:pPr marL="0" indent="0">
              <a:buNone/>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name="slide42">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Chat</a:t>
            </a:r>
          </a:p>
        </p:txBody>
      </p:sp>
      <p:pic>
        <p:nvPicPr>
          <p:cNvPr id="6" name="Picture 2" descr="https://lh3.googleusercontent.com/gk0xkr_SzXi1HnCXjgDO9yPxemdNqQmgoeTLuSAYtYFd1xe2A4jAuC-CAOH8TknnjxIIgiSSMBYWS5AMWhHa2dm35yr2YGDqUPuza6V0KaOECvaFMa8SAMTOnmf93JdySBSvhw1QGl_bxTtaueI7kmIFopsOl3IJGzQGcOHnR-XRxv--4WhcU3cpeOgKtPfVXluwwG-XEFu0tO1H20KNy9IolkGxWuJdkLbxcXzpL3EucS_-pGgnUlQWAKQ8X50C6-YrKVpdoutDLOMf2xRXrveC0lZVai-8jBQrfHmwxph_0AgWLmgp65jFwu8xQGmN3p12epuR2PNDG-KDVgqP7mTtPVRm81F7AEMLprdNLpOrFdfyqzZBa0ZmK0jSBh8zUgaHJf8PPYnncnMMPZptRH1F26G5GDZC-O42Lp5FNEHQalew6BbVMcvZ8L1P0dDQ9AxpgNLhZm3dDiHh6QIdD0T1sowcv6EF_hiQVi2S7WdxSrgjtR8T_MXZQW73yzOtp1cVnZAo56R59SFMZ_r50kUmFR5ynFPrUC2mz_6-0BcO5BNBDgsr2vdKK4Wmi2C_OsWur8UylerxnK0fCR9L_2biwdp2ao31boTtZr1g=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900" dirty="0"/>
              <a:t>In the Chat screen, messages sent by other users will be displayed in a white text box, with the name of the user referenced above the text.    Messages sent by yourself will be shown in a blue text box on the right side of the window.</a:t>
            </a:r>
          </a:p>
          <a:p>
            <a:pPr marL="0" indent="0">
              <a:buNone/>
            </a:pPr>
            <a:r>
              <a:rPr lang="en-US" sz="1900" dirty="0"/>
              <a:t>A message can be sent to the specified user by typing in the Message bar at the bottom of the screen and hitting the enter button or tapping on the Send key.   </a:t>
            </a:r>
          </a:p>
          <a:p>
            <a:pPr marL="0" indent="0">
              <a:buNone/>
            </a:pPr>
            <a:r>
              <a:rPr lang="en-US" sz="1900" dirty="0"/>
              <a:t>Users may also include picture attachments by tapping on the Attachment icon in the left side of the Message bar.  Select Use Existing to choose an existing picture from your device gallery, or select Take Photo to take a new picture with your device camera.</a:t>
            </a:r>
          </a:p>
          <a:p>
            <a:pPr marL="0" indent="0">
              <a:buNone/>
            </a:pPr>
            <a:r>
              <a:rPr lang="en-US" sz="1900" dirty="0"/>
              <a:t>To modify the chat settings, tap on the name of the chat shown at the top of the screen (the default chat name will be the names of the chat participants).</a:t>
            </a:r>
          </a:p>
          <a:p>
            <a:pPr marL="0" indent="0">
              <a:buNone/>
            </a:pPr>
            <a:endParaRPr lang="en-US" sz="1900" dirty="0"/>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name="slide43">
    <p:bg>
      <p:bgPr>
        <a:solidFill>
          <a:schemeClr val="bg1"/>
        </a:solidFill>
        <a:effectLst/>
      </p:bgPr>
    </p:bg>
    <p:spTree>
      <p:nvGrpSpPr>
        <p:cNvPr id="1" name=""/>
        <p:cNvGrpSpPr/>
        <p:nvPr/>
      </p:nvGrpSpPr>
      <p:grpSpPr>
        <a:xfrm>
          <a:off x="0" y="0"/>
          <a:ext cx="0" cy="0"/>
          <a:chOff x="0" y="0"/>
          <a:chExt cx="0" cy="0"/>
        </a:xfrm>
      </p:grpSpPr>
      <p:sp>
        <p:nvSpPr>
          <p:cNvPr id="2" name="Rectangle 191"/>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Chat Settings</a:t>
            </a:r>
          </a:p>
        </p:txBody>
      </p:sp>
      <p:pic>
        <p:nvPicPr>
          <p:cNvPr id="6" name="Picture 4" descr="https://lh3.googleusercontent.com/dN7-DIWIutH7G2Xr6Mzu3hJbIAOvedsqnX-yiVZFhvv1Oee920luC1cTpaMc6Q00yPJRIlRC0FXiORcss-xajsJTV82jV6Wu1qBxzJ3Jx7gqIUyhY0jvTSxhm3VutAI7EixUGvNDzimY6010Wg9v8RSjVVhfYM_wgnvA5sUqaGfixk8nT2IsjDIfHA9Ms02tuY10GVjG8mgzqeGnq1UzYJAQOWAwFbuctRn2aN26W4Xk8lMYKNV_pde6Q2uW04k9fH2d6WDY7i-K1PzDXt8UyohWzZcNfl81E0L0pP9t87GIdVw2awG-CU3nvFCHXZjiX5Gn-gdkJR5AZR19T2e8WoZG0-2k9RtYH0pRofRBZ0MmDotwBcrRKWmtamRYVw4LIb736HCdybhjM1G0mncFG70POr_PY6tnkxoH-VGldxr1ufai1HvORjxsMMxlgCGi0abP2FSTLqg_rqMfybp_CA016zjhUlHC7DzcZ71VYqn122cSqg0EHghtAK_AQ9fKC03dS5D0CaeYKhKirUoR-QI8W0rmwtsOLg-J4coHxzilAxdt8606AjDz3ZVds4l31tE6v4mtr2fGS34hlqEvhKmJ1C_Mgx9TQW4i-Cxv=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400" dirty="0"/>
              <a:t>On the Chat Settings screen, users can search for a user that is participating in the chat by typing the user’s name in the Search Participants box and tapping on the search icon.   The user information and their online status will be displayed below.</a:t>
            </a:r>
          </a:p>
          <a:p>
            <a:pPr marL="0" indent="0">
              <a:buNone/>
            </a:pPr>
            <a:r>
              <a:rPr lang="en-US" sz="1400" dirty="0"/>
              <a:t>Administrative users can take the following actions on the Chat Settings screen:</a:t>
            </a:r>
          </a:p>
          <a:p>
            <a:r>
              <a:rPr lang="en-US" sz="1400" dirty="0"/>
              <a:t>Add Chat Room Image – click on the photo icon to select an image icon for the chat room.  The image icon will be displayed as a thumbnail at the top of the screen next to the chat name.</a:t>
            </a:r>
          </a:p>
          <a:p>
            <a:r>
              <a:rPr lang="en-US" sz="1400" dirty="0"/>
              <a:t>Change Chat Name – click on the edit icon next to the chatroom name.   The default name will be the names of the chat participants.</a:t>
            </a:r>
          </a:p>
          <a:p>
            <a:r>
              <a:rPr lang="en-US" sz="1400" dirty="0"/>
              <a:t>Add Participants – to add additional participants, tap on the Add Participants and search for the user to be added.   Tap on the user and press the Done key to add the user to the chat.</a:t>
            </a:r>
          </a:p>
          <a:p>
            <a:r>
              <a:rPr lang="en-US" sz="1400" dirty="0"/>
              <a:t>Make Admin/Remove From Group – tap and hold on a user name in the participants list to make the user an admin, remove admin status, or remove the user from the group.</a:t>
            </a:r>
          </a:p>
          <a:p>
            <a:r>
              <a:rPr lang="en-US" sz="1400" dirty="0"/>
              <a:t>Exit Chat – click on Exit Chat to leave the chat group.  Note: the chat must have at least one other admin in order for the admin user to be able to leave the chat.</a:t>
            </a:r>
          </a:p>
          <a:p>
            <a:r>
              <a:rPr lang="en-US" sz="1400" dirty="0"/>
              <a:t>End Chat – This will close the chat for all users.</a:t>
            </a:r>
          </a:p>
          <a:p>
            <a:pPr marL="0" indent="0">
              <a:buNone/>
            </a:pPr>
            <a:endParaRPr lang="en-US" sz="1400" dirty="0"/>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name="slide44">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Contacts Tab</a:t>
            </a:r>
          </a:p>
        </p:txBody>
      </p:sp>
      <p:pic>
        <p:nvPicPr>
          <p:cNvPr id="6" name="Picture 2" descr="https://lh3.googleusercontent.com/FvkSFYpuIiYSUFNLis3Dz-i0iYG8kWPysdSetiUo5AjGM8IWsdfGiFweEa1ahs5o2fIQK3XSfcJf6YPG2rIfJ75QXzx79-8xmWPmqpGTjVcPL4la0Har8yu0oH-RGWTU81qP_RDpRVhNUV_B2xpPQq7o8vCcyGmq1BQntntpKYQ3am-4DrP7YwSxGDyP-tgu6yDWcTWfEPNtCDPPXspf8v-u3SrnOxYHNbyLL-S5mnSDysK9Vwawjqm8fBzuXB8-sL6bicVdg75r6i2aIrejAUxr3jjPJ6xUQrKl4hDAEU7CN0Cm0OJ6f9hnNbfUOykRv9O4J9NtUWA6vnLB479AfEkDs6XJ9ZdQGONkHjK2s7a81U_vAkrCRyRDrNo4iDhYGE6lDlgUtYaR2syN0XmkRv_NslyD6aK92X75U6y0G21AQSSbpxS88ZqN_SHd4_pZWEH1F70v-7ZmZchKvIifvFyWny6y0tRnSBiB2FrRI-KgtK-FVPBHfKAqtBw6SH2caNQGci0L0Pel_Weqjp4gp1ChmAJCo0_Wg4eq8RDkUDe6IUpycjM9gNQk3in77hTcRK8jc3JgSi5V4miorusv3mmd3caRY_Qeh2K67Kfi=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2000" dirty="0"/>
              <a:t>The contacts tab will allow you to search for a user, view their online status, and initiate a conversation.</a:t>
            </a:r>
          </a:p>
          <a:p>
            <a:pPr marL="0" indent="0">
              <a:buNone/>
            </a:pPr>
            <a:r>
              <a:rPr lang="en-US" sz="2000" dirty="0"/>
              <a:t>To search for a specific user, type their name into the search box and click on the search button.   A list of matching users will be displayed.</a:t>
            </a:r>
          </a:p>
          <a:p>
            <a:pPr marL="0" indent="0">
              <a:buNone/>
            </a:pPr>
            <a:r>
              <a:rPr lang="en-US" sz="2000" dirty="0"/>
              <a:t>After searching for a specific user, you can begin a message by tapping on the user’s name and entering a message in the message box. </a:t>
            </a:r>
          </a:p>
          <a:p>
            <a:pPr marL="0" indent="0">
              <a:buNone/>
            </a:pPr>
            <a:endParaRPr lang="en-US" sz="2000" dirty="0"/>
          </a:p>
          <a:p>
            <a:endParaRPr lang="en-US" sz="2000" dirty="0"/>
          </a:p>
          <a:p>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name="slide45">
    <p:bg>
      <p:bgPr>
        <a:solidFill>
          <a:schemeClr val="bg1"/>
        </a:solidFill>
        <a:effectLst/>
      </p:bgPr>
    </p:bg>
    <p:spTree>
      <p:nvGrpSpPr>
        <p:cNvPr id="1" name=""/>
        <p:cNvGrpSpPr/>
        <p:nvPr/>
      </p:nvGrpSpPr>
      <p:grpSpPr>
        <a:xfrm>
          <a:off x="0" y="0"/>
          <a:ext cx="0" cy="0"/>
          <a:chOff x="0" y="0"/>
          <a:chExt cx="0" cy="0"/>
        </a:xfrm>
      </p:grpSpPr>
      <p:sp>
        <p:nvSpPr>
          <p:cNvPr id="2" name="Rectangle 134"/>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MyPD App – Messaging – Message</a:t>
            </a:r>
          </a:p>
        </p:txBody>
      </p:sp>
      <p:pic>
        <p:nvPicPr>
          <p:cNvPr id="6" name="Picture 2" descr="https://lh3.googleusercontent.com/UIweRPnYr0tpOkNFvDPDt9vCNFcmbgZGkC7jiXcG2Ksfj4ijRTMqhzKxQTX5O7beFx0ZNQipjHUOqYGMDvfZjSeuReCt-HeMKqmsE2I82d7McX5WltnLEi3cTuCkpkjEmMHAjFnNXiEt9xHoeGw-nCB1eyyN_Cmr9NJPMix3Z8Daw08Ted0n_JfPN1waknG8dPGRMfTiIl2NT0O5QP7yawxTvc-78g8zur_yXrzxcD05HnXQkMhwsVPOmzBPWAf4UNQdFnF4Mc4FYcJlmuTBMQCfR_q_m4nKuYrZZYrkT_xK9VX0HsmQFQaHscv3pJ4iTFLR4LvnH8RAG2yp64_8LEZJhGHJU66LrXVh2haESgA8qhVV4vEmju8CunauN4Mx8LPmlrX8LPUI5AkHtsQZPkyJhCtKpoIXbN3fQC25X2Srlo7wvYi709zPTWZoR7dYYTB-Ih9ANf6rrwA1FFoK-qJdwmyfBsEww22jMcvdrxzwTBJhdbblzIkb0HXskVBh2gN9tItVboCanjbNvwPzX89g3vKuDnEoEx5FqDCE9Pn4bjwG40Re-FCwNhwYzHGfpQ5JSmZ9G36AqJWeQTg9WjiFT9EoAtlZIaRJ8SVR=w535-h949-no"/>
          <p:cNvPicPr>
            <a:picLocks noChangeAspect="1" noChangeArrowheads="1"/>
          </p:cNvPicPr>
          <p:nvPr/>
        </p:nvPicPr>
        <p:blipFill>
          <a:blip r:embed="rId3"/>
          <a:stretch>
            <a:fillRect/>
          </a:stretch>
        </p:blipFill>
        <p:spPr>
          <a:xfrm>
            <a:off x="619078" y="642988"/>
            <a:ext cx="3147920" cy="5571543"/>
          </a:xfrm>
          <a:prstGeom prst="rect">
            <a:avLst/>
          </a:prstGeom>
          <a:noFill/>
        </p:spPr>
      </p:pic>
      <p:sp>
        <p:nvSpPr>
          <p:cNvPr id="7" name="Content Placeholder 2"/>
          <p:cNvSpPr>
            <a:spLocks noGrp="1"/>
          </p:cNvSpPr>
          <p:nvPr>
            <p:ph idx="1"/>
          </p:nvPr>
        </p:nvSpPr>
        <p:spPr>
          <a:xfrm>
            <a:off x="4387515" y="2022601"/>
            <a:ext cx="7161016" cy="4154361"/>
          </a:xfrm>
        </p:spPr>
        <p:txBody>
          <a:bodyPr vert="horz" rtlCol="0">
            <a:normAutofit/>
          </a:bodyPr>
          <a:lstStyle/>
          <a:p>
            <a:pPr marL="0" indent="0">
              <a:buNone/>
            </a:pPr>
            <a:r>
              <a:rPr lang="en-US" sz="1700" dirty="0"/>
              <a:t>When a new message is started from the Contact Tab, the message window will display.</a:t>
            </a:r>
          </a:p>
          <a:p>
            <a:pPr marL="0" indent="0">
              <a:buNone/>
            </a:pPr>
            <a:r>
              <a:rPr lang="en-US" sz="1700" dirty="0"/>
              <a:t>The name of the user and their online/offline status will be reflected at the top of the window.</a:t>
            </a:r>
          </a:p>
          <a:p>
            <a:pPr marL="0" indent="0">
              <a:buNone/>
            </a:pPr>
            <a:r>
              <a:rPr lang="en-US" sz="1700" dirty="0"/>
              <a:t>A message can be sent to the specified user by typing in the Message bar at the bottom of the screen and hitting the enter button or tapping on the Send key.   </a:t>
            </a:r>
          </a:p>
          <a:p>
            <a:pPr marL="0" indent="0">
              <a:buNone/>
            </a:pPr>
            <a:r>
              <a:rPr lang="en-US" sz="1700" dirty="0"/>
              <a:t>As in a chat window, Users may also include picture attachments by tapping on the Attachment icon in the left side of the Message bar.  Select Gallery to choose an existing picture from your device gallery, or select Camera to take a new picture with your device camera.</a:t>
            </a:r>
          </a:p>
          <a:p>
            <a:pPr marL="0" indent="0">
              <a:buNone/>
            </a:pPr>
            <a:r>
              <a:rPr lang="en-US" sz="1700" dirty="0"/>
              <a:t>Messages sent by the user will display on the right side in a blue text box, while messages received by the user will display on the left side in a grey text box.</a:t>
            </a:r>
          </a:p>
        </p:txBody>
      </p:sp>
    </p:spTree>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name="slide46">
    <p:bg>
      <p:bgPr>
        <a:solidFill>
          <a:schemeClr val="tx1"/>
        </a:solidFill>
        <a:effectLst/>
      </p:bgPr>
    </p:bg>
    <p:spTree>
      <p:nvGrpSpPr>
        <p:cNvPr id="1" name=""/>
        <p:cNvGrpSpPr/>
        <p:nvPr/>
      </p:nvGrpSpPr>
      <p:grpSpPr>
        <a:xfrm>
          <a:off x="0" y="0"/>
          <a:ext cx="0" cy="0"/>
          <a:chOff x="0" y="0"/>
          <a:chExt cx="0" cy="0"/>
        </a:xfrm>
      </p:grpSpPr>
      <p:sp>
        <p:nvSpPr>
          <p:cNvPr id="2" name="Rectangle 6"/>
          <p:cNvSpPr>
            <a:spLocks noGrp="1" noRot="1" noChangeAspect="1" noMove="1" noResize="1" noAdjustHandles="1" noChangeArrowheads="1" noChangeShapeType="1"/>
          </p:cNvSpPr>
          <p:nvPr/>
        </p:nvSpPr>
        <p:spPr>
          <a:xfrm>
            <a:off x="0" y="-3324"/>
            <a:ext cx="12192000" cy="686132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8"/>
          <p:cNvSpPr>
            <a:spLocks noGrp="1" noRot="1" noChangeAspect="1" noMove="1" noResize="1" noAdjustHandles="1" noChangeArrowheads="1" noChangeShapeType="1"/>
          </p:cNvSpPr>
          <p:nvPr/>
        </p:nvSpPr>
        <p:spPr>
          <a:xfrm>
            <a:off x="321734" y="321733"/>
            <a:ext cx="11573488" cy="6214534"/>
          </a:xfrm>
          <a:prstGeom prst="rect">
            <a:avLst/>
          </a:prstGeom>
          <a:solidFill>
            <a:schemeClr val="bg1">
              <a:lumMod val="75000"/>
              <a:lumOff val="25000"/>
            </a:schemeClr>
          </a:solidFill>
          <a:ln w="127000" cap="sq">
            <a:solidFill>
              <a:schemeClr val="bg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cxnSp>
        <p:nvCxnSpPr>
          <p:cNvPr id="4" name="Straight Connector 10"/>
          <p:cNvCxnSpPr>
            <a:cxnSpLocks noGrp="1" noRot="1" noChangeAspect="1" noMove="1" noResize="1" noAdjustHandles="1" noChangeArrowheads="1" noChangeShapeType="1"/>
          </p:cNvCxnSpPr>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524000" y="1122362"/>
            <a:ext cx="9144000" cy="2840037"/>
          </a:xfrm>
        </p:spPr>
        <p:txBody>
          <a:bodyPr vert="horz" rtlCol="0">
            <a:normAutofit/>
          </a:bodyPr>
          <a:lstStyle/>
          <a:p>
            <a:r>
              <a:rPr lang="en-US" sz="5800" dirty="0"/>
              <a:t>MyPD Web Portal Features</a:t>
            </a:r>
            <a:br>
              <a:rPr lang="en-US" sz="5800" dirty="0"/>
            </a:br>
            <a:r>
              <a:rPr lang="en-US" sz="2000" i="1" dirty="0"/>
              <a:t>Note:  ATIU and CAU Units</a:t>
            </a:r>
          </a:p>
        </p:txBody>
      </p:sp>
    </p:spTree>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name="slide47">
    <p:bg>
      <p:bgPr>
        <a:solidFill>
          <a:schemeClr val="bg1"/>
        </a:solidFill>
        <a:effectLst/>
      </p:bgPr>
    </p:bg>
    <p:spTree>
      <p:nvGrpSpPr>
        <p:cNvPr id="1" name=""/>
        <p:cNvGrpSpPr/>
        <p:nvPr/>
      </p:nvGrpSpPr>
      <p:grpSpPr>
        <a:xfrm>
          <a:off x="0" y="0"/>
          <a:ext cx="0" cy="0"/>
          <a:chOff x="0" y="0"/>
          <a:chExt cx="0" cy="0"/>
        </a:xfrm>
      </p:grpSpPr>
      <p:sp>
        <p:nvSpPr>
          <p:cNvPr id="2" name="Rectangle 35"/>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37"/>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39"/>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4000" dirty="0"/>
              <a:t>MyPD Portal - Login</a:t>
            </a:r>
          </a:p>
        </p:txBody>
      </p:sp>
      <p:pic>
        <p:nvPicPr>
          <p:cNvPr id="6" name="Picture 2"/>
          <p:cNvPicPr>
            <a:picLocks noChangeAspect="1"/>
          </p:cNvPicPr>
          <p:nvPr/>
        </p:nvPicPr>
        <p:blipFill>
          <a:blip r:embed="rId2"/>
          <a:srcRect t="10589" b="183"/>
          <a:stretch>
            <a:fillRect/>
          </a:stretch>
        </p:blipFill>
        <p:spPr>
          <a:xfrm>
            <a:off x="484631" y="534387"/>
            <a:ext cx="5126736" cy="5633776"/>
          </a:xfrm>
          <a:prstGeom prst="rect">
            <a:avLst/>
          </a:prstGeom>
        </p:spPr>
      </p:pic>
      <p:sp>
        <p:nvSpPr>
          <p:cNvPr id="7" name="Content Placeholder 2"/>
          <p:cNvSpPr>
            <a:spLocks noGrp="1"/>
          </p:cNvSpPr>
          <p:nvPr>
            <p:ph idx="1"/>
          </p:nvPr>
        </p:nvSpPr>
        <p:spPr>
          <a:xfrm>
            <a:off x="6391902" y="2121763"/>
            <a:ext cx="5235490" cy="3773010"/>
          </a:xfrm>
        </p:spPr>
        <p:txBody>
          <a:bodyPr vert="horz" rtlCol="0">
            <a:normAutofit/>
          </a:bodyPr>
          <a:lstStyle/>
          <a:p>
            <a:pPr marL="0" indent="0">
              <a:buNone/>
            </a:pPr>
            <a:r>
              <a:rPr lang="en-US" sz="2000" dirty="0"/>
              <a:t>The MyPD Portal can also be used to view police dashboards, view Blog posts, and manage comments posted to blog content, as well as administrative functions.</a:t>
            </a:r>
          </a:p>
          <a:p>
            <a:pPr marL="0" indent="0">
              <a:buNone/>
            </a:pPr>
            <a:r>
              <a:rPr lang="en-US" sz="2000" dirty="0"/>
              <a:t>To log into the portal, open the Portal URL and enter the same credentials used for login into the mobile app:  </a:t>
            </a:r>
            <a:r>
              <a:rPr lang="en-US" sz="2000" dirty="0">
                <a:hlinkClick r:id="rId3"/>
              </a:rPr>
              <a:t>https://myapd.arlingtontx.gov</a:t>
            </a:r>
          </a:p>
          <a:p>
            <a:pPr marL="0" indent="0">
              <a:buNone/>
            </a:pPr>
            <a:r>
              <a:rPr lang="en-US" sz="2000" dirty="0"/>
              <a:t>A one time passcode will be emailed to you (and sent via SMS if your phone is registered to your account).  This code must be entered in order to continue login.</a:t>
            </a:r>
          </a:p>
        </p:txBody>
      </p:sp>
    </p:spTree>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name="slide48">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063"/>
          <a:stretch>
            <a:fillRect/>
          </a:stretch>
        </p:blipFill>
        <p:spPr>
          <a:xfrm>
            <a:off x="33136" y="1690121"/>
            <a:ext cx="6015527" cy="3285939"/>
          </a:xfrm>
          <a:prstGeom prst="rect">
            <a:avLst/>
          </a:prstGeom>
        </p:spPr>
      </p:pic>
      <p:sp>
        <p:nvSpPr>
          <p:cNvPr id="3"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4000" dirty="0">
                <a:solidFill>
                  <a:schemeClr val="bg1"/>
                </a:solidFill>
              </a:rPr>
              <a:t>Intelligence Bulletins – Portal Access</a:t>
            </a:r>
          </a:p>
        </p:txBody>
      </p:sp>
      <p:sp>
        <p:nvSpPr>
          <p:cNvPr id="6" name="Content Placeholder 2"/>
          <p:cNvSpPr>
            <a:spLocks noGrp="1"/>
          </p:cNvSpPr>
          <p:nvPr>
            <p:ph idx="1"/>
          </p:nvPr>
        </p:nvSpPr>
        <p:spPr>
          <a:xfrm>
            <a:off x="6391902" y="2121763"/>
            <a:ext cx="5235490" cy="3773010"/>
          </a:xfrm>
        </p:spPr>
        <p:txBody>
          <a:bodyPr vert="horz" rtlCol="0">
            <a:normAutofit lnSpcReduction="10000"/>
          </a:bodyPr>
          <a:lstStyle/>
          <a:p>
            <a:pPr marL="0" indent="0">
              <a:buNone/>
            </a:pPr>
            <a:r>
              <a:rPr lang="en-US" sz="1700" dirty="0">
                <a:solidFill>
                  <a:schemeClr val="bg1"/>
                </a:solidFill>
              </a:rPr>
              <a:t>To access the Intelligence Bulletins application module on the portal, follow the instructions below:</a:t>
            </a:r>
          </a:p>
          <a:p>
            <a:r>
              <a:rPr lang="en-US" sz="1700" dirty="0">
                <a:solidFill>
                  <a:schemeClr val="bg1"/>
                </a:solidFill>
              </a:rPr>
              <a:t>Login to the MyPD Portal: </a:t>
            </a:r>
          </a:p>
          <a:p>
            <a:pPr lvl="1"/>
            <a:r>
              <a:rPr lang="en-US" sz="1300" dirty="0">
                <a:solidFill>
                  <a:schemeClr val="bg1"/>
                </a:solidFill>
              </a:rPr>
              <a:t>Production: </a:t>
            </a:r>
            <a:r>
              <a:rPr lang="en-US" sz="1300" dirty="0">
                <a:solidFill>
                  <a:schemeClr val="bg1"/>
                </a:solidFill>
                <a:hlinkClick r:id="rId4"/>
              </a:rPr>
              <a:t>https://myapd.3diapps.io/cepprod</a:t>
            </a:r>
          </a:p>
          <a:p>
            <a:pPr lvl="1"/>
            <a:r>
              <a:rPr lang="en-US" sz="1300" dirty="0">
                <a:solidFill>
                  <a:schemeClr val="bg1"/>
                </a:solidFill>
              </a:rPr>
              <a:t>QA:  </a:t>
            </a:r>
            <a:r>
              <a:rPr lang="en-US" sz="1300" dirty="0">
                <a:solidFill>
                  <a:schemeClr val="bg1"/>
                </a:solidFill>
                <a:hlinkClick r:id="rId5"/>
              </a:rPr>
              <a:t>https://apdqa.3diapps.io/cepqa/</a:t>
            </a:r>
          </a:p>
          <a:p>
            <a:r>
              <a:rPr lang="en-US" sz="1700" dirty="0">
                <a:solidFill>
                  <a:schemeClr val="bg1"/>
                </a:solidFill>
              </a:rPr>
              <a:t>Click on the application module launcher at the top of the screen to the left of your user name and then click on the “Intelligence Bulletins” app</a:t>
            </a:r>
          </a:p>
          <a:p>
            <a:r>
              <a:rPr lang="en-US" sz="1700" dirty="0">
                <a:solidFill>
                  <a:schemeClr val="bg1"/>
                </a:solidFill>
              </a:rPr>
              <a:t>The application module will load.   Click on the Hamburger menu in the top right corner of the screen and then select “Intelligence Bulletins”</a:t>
            </a:r>
          </a:p>
          <a:p>
            <a:r>
              <a:rPr lang="en-US" sz="1700" dirty="0">
                <a:solidFill>
                  <a:schemeClr val="bg1"/>
                </a:solidFill>
              </a:rPr>
              <a:t>Click on the APD module and select Intelligence Bulletins, then click the appropriate team whose bulletins you wish to manage (ATIU or CAU).</a:t>
            </a: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sp>
        <p:nvSpPr>
          <p:cNvPr id="7" name="Arrow: Up 9"/>
          <p:cNvSpPr/>
          <p:nvPr/>
        </p:nvSpPr>
        <p:spPr>
          <a:xfrm rot="1920000">
            <a:off x="3832791" y="2235168"/>
            <a:ext cx="125528" cy="705146"/>
          </a:xfrm>
          <a:prstGeom prst="upArrow">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8" name="TextBox 10"/>
          <p:cNvSpPr txBox="1"/>
          <p:nvPr/>
        </p:nvSpPr>
        <p:spPr>
          <a:xfrm>
            <a:off x="1982943" y="2918830"/>
            <a:ext cx="2154967" cy="646330"/>
          </a:xfrm>
          <a:prstGeom prst="rect">
            <a:avLst/>
          </a:prstGeom>
          <a:noFill/>
        </p:spPr>
        <p:txBody>
          <a:bodyPr vert="horz" wrap="square" rtlCol="0">
            <a:spAutoFit/>
          </a:bodyPr>
          <a:lstStyle/>
          <a:p>
            <a:pPr marL="0" marR="0" lvl="0" indent="0" algn="ctr" rtl="0">
              <a:lnSpc>
                <a:spcPct val="100000"/>
              </a:lnSpc>
              <a:spcBef>
                <a:spcPts val="0"/>
              </a:spcBef>
              <a:spcAft>
                <a:spcPts val="0"/>
              </a:spcAft>
              <a:buNone/>
            </a:pPr>
            <a:r>
              <a:rPr lang="en-US" sz="1800" i="0" u="none" strike="noStrike" cap="none" spc="0" baseline="0" dirty="0">
                <a:ln>
                  <a:noFill/>
                </a:ln>
                <a:solidFill>
                  <a:srgbClr val="000000"/>
                </a:solidFill>
                <a:latin typeface="Calibri"/>
              </a:rPr>
              <a:t>Application Module Launcher</a:t>
            </a:r>
          </a:p>
        </p:txBody>
      </p:sp>
      <p:sp>
        <p:nvSpPr>
          <p:cNvPr id="9" name="Arrow: Up 11"/>
          <p:cNvSpPr/>
          <p:nvPr/>
        </p:nvSpPr>
        <p:spPr>
          <a:xfrm>
            <a:off x="5738327" y="1985239"/>
            <a:ext cx="174164" cy="795284"/>
          </a:xfrm>
          <a:prstGeom prst="upArrow">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10" name="TextBox 12"/>
          <p:cNvSpPr txBox="1"/>
          <p:nvPr/>
        </p:nvSpPr>
        <p:spPr>
          <a:xfrm>
            <a:off x="5309695" y="2706309"/>
            <a:ext cx="740908" cy="369332"/>
          </a:xfrm>
          <a:prstGeom prst="rect">
            <a:avLst/>
          </a:prstGeom>
          <a:noFill/>
        </p:spPr>
        <p:txBody>
          <a:bodyPr vert="horz" wrap="none" rtlCol="0">
            <a:spAutoFit/>
          </a:bodyPr>
          <a:lstStyle/>
          <a:p>
            <a:pPr marL="0" marR="0" lvl="0" indent="0" algn="l" rtl="0">
              <a:lnSpc>
                <a:spcPct val="100000"/>
              </a:lnSpc>
              <a:spcBef>
                <a:spcPts val="0"/>
              </a:spcBef>
              <a:spcAft>
                <a:spcPts val="0"/>
              </a:spcAft>
              <a:buNone/>
            </a:pPr>
            <a:r>
              <a:rPr lang="en-US" sz="1800" i="0" u="none" strike="noStrike" cap="none" spc="0" baseline="0" dirty="0">
                <a:ln>
                  <a:noFill/>
                </a:ln>
                <a:solidFill>
                  <a:srgbClr val="000000"/>
                </a:solidFill>
                <a:latin typeface="Calibri"/>
              </a:rPr>
              <a:t>Menu</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49">
    <p:bg>
      <p:bgPr>
        <a:solidFill>
          <a:schemeClr val="bg1"/>
        </a:solidFill>
        <a:effectLst/>
      </p:bgPr>
    </p:bg>
    <p:spTree>
      <p:nvGrpSpPr>
        <p:cNvPr id="1" name=""/>
        <p:cNvGrpSpPr/>
        <p:nvPr/>
      </p:nvGrpSpPr>
      <p:grpSpPr>
        <a:xfrm>
          <a:off x="0" y="0"/>
          <a:ext cx="0" cy="0"/>
          <a:chOff x="0" y="0"/>
          <a:chExt cx="0" cy="0"/>
        </a:xfrm>
      </p:grpSpPr>
      <p:sp>
        <p:nvSpPr>
          <p:cNvPr id="2"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6392598" y="640263"/>
            <a:ext cx="5221266" cy="1344975"/>
          </a:xfrm>
        </p:spPr>
        <p:txBody>
          <a:bodyPr vert="horz" rtlCol="0">
            <a:normAutofit fontScale="90000"/>
          </a:bodyPr>
          <a:lstStyle/>
          <a:p>
            <a:r>
              <a:rPr lang="en-US" sz="4000" dirty="0">
                <a:solidFill>
                  <a:schemeClr val="bg1"/>
                </a:solidFill>
              </a:rPr>
              <a:t>Intelligence Bulletins  (ATIU) – Web Portal/Upload</a:t>
            </a:r>
          </a:p>
        </p:txBody>
      </p:sp>
      <p:sp>
        <p:nvSpPr>
          <p:cNvPr id="5" name="Content Placeholder 2"/>
          <p:cNvSpPr>
            <a:spLocks noGrp="1"/>
          </p:cNvSpPr>
          <p:nvPr>
            <p:ph idx="1"/>
          </p:nvPr>
        </p:nvSpPr>
        <p:spPr>
          <a:xfrm>
            <a:off x="6391902" y="2121763"/>
            <a:ext cx="5235490" cy="3773010"/>
          </a:xfrm>
        </p:spPr>
        <p:txBody>
          <a:bodyPr vert="horz" rtlCol="0">
            <a:normAutofit fontScale="92500" lnSpcReduction="10000"/>
          </a:bodyPr>
          <a:lstStyle/>
          <a:p>
            <a:pPr marL="0" indent="0">
              <a:buNone/>
            </a:pPr>
            <a:r>
              <a:rPr lang="en-US" sz="1700" dirty="0">
                <a:solidFill>
                  <a:schemeClr val="bg1"/>
                </a:solidFill>
              </a:rPr>
              <a:t>After clicking on the ATIU Management link, the Bulletin List View will be displayed.    The list view shows the uploaded bulletins in chronological order with the most recent at the top. </a:t>
            </a:r>
          </a:p>
          <a:p>
            <a:pPr marL="0" indent="0">
              <a:buNone/>
            </a:pPr>
            <a:r>
              <a:rPr lang="en-US" sz="1700" dirty="0">
                <a:solidFill>
                  <a:schemeClr val="bg1"/>
                </a:solidFill>
              </a:rPr>
              <a:t>Bulletins can be sorted by Offense Date or Last Contact Date by clicking on the column header at the top.  </a:t>
            </a:r>
          </a:p>
          <a:p>
            <a:pPr marL="0" indent="0">
              <a:buNone/>
            </a:pPr>
            <a:r>
              <a:rPr lang="en-US" sz="1700" dirty="0">
                <a:solidFill>
                  <a:schemeClr val="bg1"/>
                </a:solidFill>
              </a:rPr>
              <a:t>Bulletins can be searched by typing the query for Bulletin ID into the text box at the top left of the screen and entering a full or partial match.</a:t>
            </a:r>
          </a:p>
          <a:p>
            <a:pPr marL="0" indent="0">
              <a:buNone/>
            </a:pPr>
            <a:r>
              <a:rPr lang="en-US" sz="1700" dirty="0">
                <a:solidFill>
                  <a:schemeClr val="bg1"/>
                </a:solidFill>
              </a:rPr>
              <a:t>Bulletins can be filtered by Bulletin Type, Analyst Name,  Classification and Beat.</a:t>
            </a:r>
          </a:p>
          <a:p>
            <a:pPr marL="0" indent="0">
              <a:buNone/>
            </a:pPr>
            <a:r>
              <a:rPr lang="en-US" sz="1700" dirty="0">
                <a:solidFill>
                  <a:schemeClr val="bg1"/>
                </a:solidFill>
              </a:rPr>
              <a:t>To change the number of bulletins displayed by default, change the value in the “items per page” dropdown.</a:t>
            </a:r>
          </a:p>
          <a:p>
            <a:pPr marL="0" indent="0">
              <a:buNone/>
            </a:pPr>
            <a:r>
              <a:rPr lang="en-US" sz="1700" dirty="0">
                <a:solidFill>
                  <a:schemeClr val="bg1"/>
                </a:solidFill>
              </a:rPr>
              <a:t>To create a bulletin, click on the add bulletin button in the top right hand corner of the screen.</a:t>
            </a: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pic>
        <p:nvPicPr>
          <p:cNvPr id="6" name="Picture 7"/>
          <p:cNvPicPr>
            <a:picLocks noChangeAspect="1"/>
          </p:cNvPicPr>
          <p:nvPr/>
        </p:nvPicPr>
        <p:blipFill>
          <a:blip r:embed="rId3"/>
          <a:srcRect t="10399"/>
          <a:stretch>
            <a:fillRect/>
          </a:stretch>
        </p:blipFill>
        <p:spPr>
          <a:xfrm>
            <a:off x="484631" y="1370282"/>
            <a:ext cx="5126736" cy="3961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a:t>
            </a:r>
            <a:r>
              <a:rPr lang="en-US" dirty="0" err="1">
                <a:solidFill>
                  <a:schemeClr val="bg1"/>
                </a:solidFill>
              </a:rPr>
              <a:t>CJIS</a:t>
            </a:r>
            <a:r>
              <a:rPr lang="en-US" dirty="0">
                <a:solidFill>
                  <a:schemeClr val="bg1"/>
                </a:solidFill>
              </a:rPr>
              <a:t> Controls Enrollment</a:t>
            </a:r>
          </a:p>
        </p:txBody>
      </p:sp>
      <p:sp>
        <p:nvSpPr>
          <p:cNvPr id="5" name="Content Placeholder 2"/>
          <p:cNvSpPr>
            <a:spLocks noGrp="1"/>
          </p:cNvSpPr>
          <p:nvPr>
            <p:ph idx="1"/>
          </p:nvPr>
        </p:nvSpPr>
        <p:spPr>
          <a:xfrm>
            <a:off x="4387515" y="2022601"/>
            <a:ext cx="7161016" cy="4154361"/>
          </a:xfrm>
        </p:spPr>
        <p:txBody>
          <a:bodyPr vert="horz" rtlCol="0">
            <a:normAutofit fontScale="92500" lnSpcReduction="20000"/>
          </a:bodyPr>
          <a:lstStyle/>
          <a:p>
            <a:pPr marL="457200" lvl="1" indent="0">
              <a:buNone/>
            </a:pPr>
            <a:r>
              <a:rPr lang="en-US" sz="2000" dirty="0">
                <a:solidFill>
                  <a:schemeClr val="bg1"/>
                </a:solidFill>
              </a:rPr>
              <a:t>On iOS devices, a </a:t>
            </a:r>
            <a:r>
              <a:rPr lang="en-US" sz="2000" dirty="0" err="1">
                <a:solidFill>
                  <a:schemeClr val="bg1"/>
                </a:solidFill>
              </a:rPr>
              <a:t>CJIS</a:t>
            </a:r>
            <a:r>
              <a:rPr lang="en-US" sz="2000" dirty="0">
                <a:solidFill>
                  <a:schemeClr val="bg1"/>
                </a:solidFill>
              </a:rPr>
              <a:t> Controls Enrollment application must be downloaded and opened prior to opening the </a:t>
            </a:r>
            <a:r>
              <a:rPr lang="en-US" sz="2000" dirty="0" err="1">
                <a:solidFill>
                  <a:schemeClr val="bg1"/>
                </a:solidFill>
              </a:rPr>
              <a:t>MyPD</a:t>
            </a:r>
            <a:r>
              <a:rPr lang="en-US" sz="2000" dirty="0">
                <a:solidFill>
                  <a:schemeClr val="bg1"/>
                </a:solidFill>
              </a:rPr>
              <a:t> application.</a:t>
            </a:r>
          </a:p>
          <a:p>
            <a:pPr marL="457200" lvl="1" indent="0">
              <a:buNone/>
            </a:pPr>
            <a:endParaRPr lang="en-US" sz="2000" dirty="0">
              <a:solidFill>
                <a:schemeClr val="bg1"/>
              </a:solidFill>
            </a:endParaRPr>
          </a:p>
          <a:p>
            <a:pPr marL="457200" lvl="1" indent="0">
              <a:buNone/>
            </a:pPr>
            <a:r>
              <a:rPr lang="en-US" sz="2000" dirty="0">
                <a:solidFill>
                  <a:schemeClr val="bg1"/>
                </a:solidFill>
              </a:rPr>
              <a:t>The </a:t>
            </a:r>
            <a:r>
              <a:rPr lang="en-US" sz="2000" dirty="0" err="1">
                <a:solidFill>
                  <a:schemeClr val="bg1"/>
                </a:solidFill>
              </a:rPr>
              <a:t>MyPD</a:t>
            </a:r>
            <a:r>
              <a:rPr lang="en-US" sz="2000" dirty="0">
                <a:solidFill>
                  <a:schemeClr val="bg1"/>
                </a:solidFill>
              </a:rPr>
              <a:t> application enables </a:t>
            </a:r>
            <a:r>
              <a:rPr lang="en-US" sz="2000" dirty="0" err="1">
                <a:solidFill>
                  <a:schemeClr val="bg1"/>
                </a:solidFill>
              </a:rPr>
              <a:t>CJIS</a:t>
            </a:r>
            <a:r>
              <a:rPr lang="en-US" sz="2000" dirty="0">
                <a:solidFill>
                  <a:schemeClr val="bg1"/>
                </a:solidFill>
              </a:rPr>
              <a:t> compliance controls on your device that allow the device to be locked or to have your device wiped in the event that it is lost.  </a:t>
            </a:r>
          </a:p>
          <a:p>
            <a:pPr marL="457200" lvl="1" indent="0">
              <a:buNone/>
            </a:pPr>
            <a:endParaRPr lang="en-US" sz="2000" dirty="0">
              <a:solidFill>
                <a:schemeClr val="bg1"/>
              </a:solidFill>
            </a:endParaRPr>
          </a:p>
          <a:p>
            <a:pPr marL="457200" lvl="1" indent="0">
              <a:buNone/>
            </a:pPr>
            <a:r>
              <a:rPr lang="en-US" sz="2000" dirty="0">
                <a:solidFill>
                  <a:schemeClr val="bg1"/>
                </a:solidFill>
              </a:rPr>
              <a:t>During the initial installation process you will be required to enroll your device in the </a:t>
            </a:r>
            <a:r>
              <a:rPr lang="en-US" sz="2000" dirty="0" err="1">
                <a:solidFill>
                  <a:schemeClr val="bg1"/>
                </a:solidFill>
              </a:rPr>
              <a:t>CJIS</a:t>
            </a:r>
            <a:r>
              <a:rPr lang="en-US" sz="2000" dirty="0">
                <a:solidFill>
                  <a:schemeClr val="bg1"/>
                </a:solidFill>
              </a:rPr>
              <a:t> Controls Management.</a:t>
            </a:r>
          </a:p>
          <a:p>
            <a:pPr marL="457200" lvl="1" indent="0">
              <a:buNone/>
            </a:pPr>
            <a:endParaRPr lang="en-US" sz="2000" dirty="0">
              <a:solidFill>
                <a:schemeClr val="bg1"/>
              </a:solidFill>
            </a:endParaRPr>
          </a:p>
          <a:p>
            <a:pPr marL="457200" lvl="1" indent="0">
              <a:buNone/>
            </a:pPr>
            <a:r>
              <a:rPr lang="en-US" sz="2000" dirty="0">
                <a:solidFill>
                  <a:schemeClr val="bg1"/>
                </a:solidFill>
              </a:rPr>
              <a:t>To enroll in </a:t>
            </a:r>
            <a:r>
              <a:rPr lang="en-US" sz="2000" dirty="0" err="1">
                <a:solidFill>
                  <a:schemeClr val="bg1"/>
                </a:solidFill>
              </a:rPr>
              <a:t>CJIS</a:t>
            </a:r>
            <a:r>
              <a:rPr lang="en-US" sz="2000" dirty="0">
                <a:solidFill>
                  <a:schemeClr val="bg1"/>
                </a:solidFill>
              </a:rPr>
              <a:t> Controls for your device, open the 3Di </a:t>
            </a:r>
            <a:r>
              <a:rPr lang="en-US" sz="2000" dirty="0" err="1">
                <a:solidFill>
                  <a:schemeClr val="bg1"/>
                </a:solidFill>
              </a:rPr>
              <a:t>CJIS</a:t>
            </a:r>
            <a:r>
              <a:rPr lang="en-US" sz="2000" dirty="0">
                <a:solidFill>
                  <a:schemeClr val="bg1"/>
                </a:solidFill>
              </a:rPr>
              <a:t> Controls application and enter your user name and password.  When prompted, enter the one time passcode sent to your email.  </a:t>
            </a:r>
          </a:p>
          <a:p>
            <a:pPr marL="457200" lvl="1" indent="0">
              <a:buNone/>
            </a:pPr>
            <a:endParaRPr lang="en-US" sz="2000" dirty="0">
              <a:solidFill>
                <a:schemeClr val="bg1"/>
              </a:solidFill>
            </a:endParaRPr>
          </a:p>
          <a:p>
            <a:pPr marL="457200" lvl="1" indent="0">
              <a:buNone/>
            </a:pPr>
            <a:r>
              <a:rPr lang="en-US" sz="2000" dirty="0">
                <a:solidFill>
                  <a:schemeClr val="bg1"/>
                </a:solidFill>
              </a:rPr>
              <a:t>Upon entering valid credentials, you will get a prompt advising that Authorization was Successful.  Press Continue to proceed to the enrollment screen.</a:t>
            </a:r>
          </a:p>
        </p:txBody>
      </p:sp>
      <p:pic>
        <p:nvPicPr>
          <p:cNvPr id="6" name="Picture 3"/>
          <p:cNvPicPr>
            <a:picLocks noChangeAspect="1"/>
          </p:cNvPicPr>
          <p:nvPr/>
        </p:nvPicPr>
        <p:blipFill>
          <a:blip r:embed="rId2"/>
          <a:stretch>
            <a:fillRect/>
          </a:stretch>
        </p:blipFill>
        <p:spPr>
          <a:xfrm>
            <a:off x="240628" y="901989"/>
            <a:ext cx="3785944" cy="505402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0">
    <p:bg>
      <p:bgPr>
        <a:solidFill>
          <a:schemeClr val="bg1"/>
        </a:solidFill>
        <a:effectLst/>
      </p:bgPr>
    </p:bg>
    <p:spTree>
      <p:nvGrpSpPr>
        <p:cNvPr id="1" name=""/>
        <p:cNvGrpSpPr/>
        <p:nvPr/>
      </p:nvGrpSpPr>
      <p:grpSpPr>
        <a:xfrm>
          <a:off x="0" y="0"/>
          <a:ext cx="0" cy="0"/>
          <a:chOff x="0" y="0"/>
          <a:chExt cx="0" cy="0"/>
        </a:xfrm>
      </p:grpSpPr>
      <p:sp>
        <p:nvSpPr>
          <p:cNvPr id="2" name="Rectangle 59"/>
          <p:cNvSpPr>
            <a:spLocks noGrp="1" noRot="1" noChangeAspect="1" noMove="1" noResize="1" noAdjustHandles="1" noChangeArrowheads="1" noChangeShapeType="1"/>
          </p:cNvSpPr>
          <p:nvPr/>
        </p:nvSpPr>
        <p:spPr>
          <a:xfrm>
            <a:off x="6050604" y="0"/>
            <a:ext cx="6141396" cy="6858000"/>
          </a:xfrm>
          <a:prstGeom prst="rect">
            <a:avLst/>
          </a:prstGeom>
          <a:solidFill>
            <a:schemeClr val="tx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Freeform: Shape 61"/>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tx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Title 1"/>
          <p:cNvSpPr>
            <a:spLocks noGrp="1"/>
          </p:cNvSpPr>
          <p:nvPr>
            <p:ph type="title"/>
          </p:nvPr>
        </p:nvSpPr>
        <p:spPr>
          <a:xfrm>
            <a:off x="6392598" y="348344"/>
            <a:ext cx="5221266" cy="990600"/>
          </a:xfrm>
        </p:spPr>
        <p:txBody>
          <a:bodyPr vert="horz" rtlCol="0">
            <a:normAutofit fontScale="90000"/>
          </a:bodyPr>
          <a:lstStyle/>
          <a:p>
            <a:r>
              <a:rPr lang="en-US" sz="4000" dirty="0">
                <a:solidFill>
                  <a:schemeClr val="bg1"/>
                </a:solidFill>
              </a:rPr>
              <a:t>Intelligence Bulletins  (ATIU) –Upload</a:t>
            </a:r>
          </a:p>
        </p:txBody>
      </p:sp>
      <p:sp>
        <p:nvSpPr>
          <p:cNvPr id="5" name="Content Placeholder 2"/>
          <p:cNvSpPr>
            <a:spLocks noGrp="1"/>
          </p:cNvSpPr>
          <p:nvPr>
            <p:ph idx="1"/>
          </p:nvPr>
        </p:nvSpPr>
        <p:spPr>
          <a:xfrm>
            <a:off x="6391902" y="1480457"/>
            <a:ext cx="5235490" cy="5279572"/>
          </a:xfrm>
        </p:spPr>
        <p:txBody>
          <a:bodyPr vert="horz" rtlCol="0">
            <a:normAutofit fontScale="85000" lnSpcReduction="20000"/>
          </a:bodyPr>
          <a:lstStyle/>
          <a:p>
            <a:pPr marL="0" indent="0">
              <a:buNone/>
            </a:pPr>
            <a:r>
              <a:rPr lang="en-US" sz="1700" dirty="0">
                <a:solidFill>
                  <a:schemeClr val="bg1"/>
                </a:solidFill>
              </a:rPr>
              <a:t>The ATIU bulletin creation screen will display the metadata fields required to upload the bulletin.   This page can only be accessed by an ATIU Analyst or Administrator.</a:t>
            </a:r>
          </a:p>
          <a:p>
            <a:pPr marL="0" indent="0">
              <a:buNone/>
            </a:pPr>
            <a:r>
              <a:rPr lang="en-US" sz="1700" dirty="0">
                <a:solidFill>
                  <a:schemeClr val="bg1"/>
                </a:solidFill>
              </a:rPr>
              <a:t>To upload the bulletin, the following fields must be completed:</a:t>
            </a:r>
          </a:p>
          <a:p>
            <a:r>
              <a:rPr lang="en-US" sz="1700" b="1" dirty="0">
                <a:solidFill>
                  <a:schemeClr val="bg1"/>
                </a:solidFill>
                <a:latin typeface="+mn-lt"/>
              </a:rPr>
              <a:t>Alert Address </a:t>
            </a:r>
            <a:r>
              <a:rPr lang="en-US" sz="1700" dirty="0">
                <a:solidFill>
                  <a:schemeClr val="bg1"/>
                </a:solidFill>
              </a:rPr>
              <a:t>– The address location used to display the push notification.  For this function to work, the Alert for Notification box must be checked.</a:t>
            </a:r>
          </a:p>
          <a:p>
            <a:r>
              <a:rPr lang="en-US" sz="1700" b="1" dirty="0">
                <a:solidFill>
                  <a:schemeClr val="bg1"/>
                </a:solidFill>
                <a:latin typeface="+mn-lt"/>
              </a:rPr>
              <a:t>Bulletin ID </a:t>
            </a:r>
            <a:r>
              <a:rPr lang="en-US" sz="1700" dirty="0">
                <a:solidFill>
                  <a:schemeClr val="bg1"/>
                </a:solidFill>
              </a:rPr>
              <a:t>– unique identifier for the bulletin.</a:t>
            </a:r>
          </a:p>
          <a:p>
            <a:r>
              <a:rPr lang="en-US" sz="1700" b="1" dirty="0">
                <a:solidFill>
                  <a:schemeClr val="bg1"/>
                </a:solidFill>
                <a:latin typeface="+mn-lt"/>
              </a:rPr>
              <a:t>Subject Last Name/First Name </a:t>
            </a:r>
            <a:r>
              <a:rPr lang="en-US" sz="1700" dirty="0">
                <a:solidFill>
                  <a:schemeClr val="bg1"/>
                </a:solidFill>
              </a:rPr>
              <a:t>– name of the subject for whom the bulletin applies</a:t>
            </a:r>
          </a:p>
          <a:p>
            <a:r>
              <a:rPr lang="en-US" sz="1700" b="1" dirty="0">
                <a:solidFill>
                  <a:schemeClr val="bg1"/>
                </a:solidFill>
                <a:latin typeface="+mn-lt"/>
              </a:rPr>
              <a:t>Bulletin Type </a:t>
            </a:r>
            <a:r>
              <a:rPr lang="en-US" sz="1700" dirty="0">
                <a:solidFill>
                  <a:schemeClr val="bg1"/>
                </a:solidFill>
              </a:rPr>
              <a:t>– category of bulletin that is being uploaded, ex. Officer Safety Bulletin</a:t>
            </a:r>
          </a:p>
          <a:p>
            <a:r>
              <a:rPr lang="en-US" sz="1700" b="1" dirty="0">
                <a:solidFill>
                  <a:schemeClr val="bg1"/>
                </a:solidFill>
                <a:latin typeface="+mn-lt"/>
              </a:rPr>
              <a:t>Analyst Name</a:t>
            </a:r>
            <a:r>
              <a:rPr lang="en-US" sz="1700" dirty="0">
                <a:solidFill>
                  <a:schemeClr val="bg1"/>
                </a:solidFill>
              </a:rPr>
              <a:t> – Name of the ATIU analyst who created the bulletin</a:t>
            </a:r>
          </a:p>
          <a:p>
            <a:r>
              <a:rPr lang="en-US" sz="1700" b="1" dirty="0">
                <a:solidFill>
                  <a:schemeClr val="bg1"/>
                </a:solidFill>
                <a:latin typeface="+mn-lt"/>
              </a:rPr>
              <a:t>Classification</a:t>
            </a:r>
            <a:r>
              <a:rPr lang="en-US" sz="1700" dirty="0">
                <a:solidFill>
                  <a:schemeClr val="bg1"/>
                </a:solidFill>
              </a:rPr>
              <a:t> – security classification that will determine who can access the bulletin</a:t>
            </a:r>
          </a:p>
          <a:p>
            <a:r>
              <a:rPr lang="en-US" sz="1700" b="1" dirty="0">
                <a:solidFill>
                  <a:schemeClr val="bg1"/>
                </a:solidFill>
                <a:latin typeface="+mn-lt"/>
              </a:rPr>
              <a:t>Offense Date/Last Contact Date </a:t>
            </a:r>
            <a:r>
              <a:rPr lang="en-US" sz="1700" dirty="0">
                <a:solidFill>
                  <a:schemeClr val="bg1"/>
                </a:solidFill>
              </a:rPr>
              <a:t>– date of the offense in question and the last contact date with the subject</a:t>
            </a:r>
          </a:p>
          <a:p>
            <a:r>
              <a:rPr lang="en-US" sz="1700" b="1" dirty="0">
                <a:solidFill>
                  <a:schemeClr val="bg1"/>
                </a:solidFill>
                <a:latin typeface="+mn-lt"/>
              </a:rPr>
              <a:t>Incident Location</a:t>
            </a:r>
            <a:r>
              <a:rPr lang="en-US" sz="1700" dirty="0">
                <a:solidFill>
                  <a:schemeClr val="bg1"/>
                </a:solidFill>
              </a:rPr>
              <a:t> – address or general location of the subject/incident</a:t>
            </a:r>
          </a:p>
          <a:p>
            <a:r>
              <a:rPr lang="en-US" sz="1700" b="1" dirty="0">
                <a:solidFill>
                  <a:schemeClr val="bg1"/>
                </a:solidFill>
                <a:latin typeface="+mn-lt"/>
              </a:rPr>
              <a:t>District / Beat </a:t>
            </a:r>
            <a:r>
              <a:rPr lang="en-US" sz="1700" dirty="0">
                <a:solidFill>
                  <a:schemeClr val="bg1"/>
                </a:solidFill>
              </a:rPr>
              <a:t>– Area and section of the city where the subject/incident is located</a:t>
            </a:r>
          </a:p>
          <a:p>
            <a:pPr marL="0" indent="0">
              <a:buNone/>
            </a:pPr>
            <a:r>
              <a:rPr lang="en-US" sz="1700" dirty="0">
                <a:solidFill>
                  <a:schemeClr val="bg1"/>
                </a:solidFill>
              </a:rPr>
              <a:t>To upload the PDF, click on the paperclip icon and select the PDF file from your hard drive.    To submit the bulletin, click on the submit button.</a:t>
            </a:r>
          </a:p>
          <a:p>
            <a:pPr marL="0" indent="0">
              <a:buNone/>
            </a:pPr>
            <a:endParaRPr lang="en-US" sz="1700" dirty="0">
              <a:solidFill>
                <a:schemeClr val="bg1"/>
              </a:solidFill>
            </a:endParaRP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pic>
        <p:nvPicPr>
          <p:cNvPr id="6" name="Picture 3"/>
          <p:cNvPicPr>
            <a:picLocks noChangeAspect="1"/>
          </p:cNvPicPr>
          <p:nvPr/>
        </p:nvPicPr>
        <p:blipFill>
          <a:blip r:embed="rId3"/>
          <a:srcRect t="13617"/>
          <a:stretch>
            <a:fillRect/>
          </a:stretch>
        </p:blipFill>
        <p:spPr>
          <a:xfrm>
            <a:off x="289825" y="348342"/>
            <a:ext cx="4975814" cy="592415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51">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68"/>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70"/>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640263"/>
            <a:ext cx="5221266" cy="1344975"/>
          </a:xfrm>
        </p:spPr>
        <p:txBody>
          <a:bodyPr vert="horz" rtlCol="0">
            <a:normAutofit/>
          </a:bodyPr>
          <a:lstStyle/>
          <a:p>
            <a:r>
              <a:rPr lang="en-US" sz="3400" dirty="0"/>
              <a:t>Intelligence Bulletins (CAU) – Web Portal/Upload</a:t>
            </a:r>
          </a:p>
        </p:txBody>
      </p:sp>
      <p:sp>
        <p:nvSpPr>
          <p:cNvPr id="6" name="Content Placeholder 2"/>
          <p:cNvSpPr>
            <a:spLocks noGrp="1"/>
          </p:cNvSpPr>
          <p:nvPr>
            <p:ph idx="1"/>
          </p:nvPr>
        </p:nvSpPr>
        <p:spPr>
          <a:xfrm>
            <a:off x="6391902" y="2121763"/>
            <a:ext cx="5235490" cy="3773010"/>
          </a:xfrm>
        </p:spPr>
        <p:txBody>
          <a:bodyPr vert="horz" rtlCol="0">
            <a:normAutofit/>
          </a:bodyPr>
          <a:lstStyle/>
          <a:p>
            <a:pPr marL="0" indent="0">
              <a:buNone/>
            </a:pPr>
            <a:r>
              <a:rPr lang="en-US" sz="1400" dirty="0"/>
              <a:t>After clicking on the CAU Management link, the Bulletin List View will be displayed.    The list view shows the uploaded bulletins in chronological order with the most recent at the top. </a:t>
            </a:r>
          </a:p>
          <a:p>
            <a:pPr marL="0" indent="0">
              <a:buNone/>
            </a:pPr>
            <a:r>
              <a:rPr lang="en-US" sz="1400" dirty="0"/>
              <a:t>Bulletins can be sorted by Issue Date or Address by clicking on the column header at the top.  You can switch between chronological/alphabetical ascending and descending with each click of the column.</a:t>
            </a:r>
          </a:p>
          <a:p>
            <a:pPr marL="0" indent="0">
              <a:buNone/>
            </a:pPr>
            <a:r>
              <a:rPr lang="en-US" sz="1400" dirty="0"/>
              <a:t>Bulletins can be searched by typing the query for Bulletin ID into the text box at the top left of the screen and entering a full or partial match.  This will modify the list to change the matching filters.</a:t>
            </a:r>
          </a:p>
          <a:p>
            <a:pPr marL="0" indent="0">
              <a:buNone/>
            </a:pPr>
            <a:r>
              <a:rPr lang="en-US" sz="1400" dirty="0"/>
              <a:t>Bulletins can be filtered by Bulletin Type, Analyst Name,  Classification and Beat.</a:t>
            </a:r>
          </a:p>
          <a:p>
            <a:pPr marL="0" indent="0">
              <a:buNone/>
            </a:pPr>
            <a:r>
              <a:rPr lang="en-US" sz="1400" dirty="0"/>
              <a:t>To create a bulletin, click on the add bulletin button in the top right hand corner of the screen.</a:t>
            </a:r>
          </a:p>
          <a:p>
            <a:pPr marL="0" indent="0">
              <a:buNone/>
            </a:pPr>
            <a:endParaRPr lang="en-US" sz="1400" dirty="0"/>
          </a:p>
          <a:p>
            <a:endParaRPr lang="en-US" sz="1400" dirty="0"/>
          </a:p>
          <a:p>
            <a:endParaRPr lang="en-US" sz="1400" dirty="0"/>
          </a:p>
        </p:txBody>
      </p:sp>
      <p:pic>
        <p:nvPicPr>
          <p:cNvPr id="7" name="Picture 9"/>
          <p:cNvPicPr>
            <a:picLocks noChangeAspect="1"/>
          </p:cNvPicPr>
          <p:nvPr/>
        </p:nvPicPr>
        <p:blipFill>
          <a:blip r:embed="rId3"/>
          <a:srcRect t="10646"/>
          <a:stretch>
            <a:fillRect/>
          </a:stretch>
        </p:blipFill>
        <p:spPr>
          <a:xfrm>
            <a:off x="484631" y="1375742"/>
            <a:ext cx="5126736" cy="395106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name="slide52">
    <p:bg>
      <p:bgPr>
        <a:solidFill>
          <a:schemeClr val="bg1"/>
        </a:solidFill>
        <a:effectLst/>
      </p:bgPr>
    </p:bg>
    <p:spTree>
      <p:nvGrpSpPr>
        <p:cNvPr id="1" name=""/>
        <p:cNvGrpSpPr/>
        <p:nvPr/>
      </p:nvGrpSpPr>
      <p:grpSpPr>
        <a:xfrm>
          <a:off x="0" y="0"/>
          <a:ext cx="0" cy="0"/>
          <a:chOff x="0" y="0"/>
          <a:chExt cx="0" cy="0"/>
        </a:xfrm>
      </p:grpSpPr>
      <p:sp>
        <p:nvSpPr>
          <p:cNvPr id="2" name="Rectangle 66"/>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3" name="Rectangle 68"/>
          <p:cNvSpPr>
            <a:spLocks noGrp="1" noRot="1" noChangeAspect="1" noMove="1" noResize="1" noAdjustHandles="1" noChangeArrowheads="1" noChangeShapeType="1"/>
          </p:cNvSpPr>
          <p:nvPr/>
        </p:nvSpPr>
        <p:spPr>
          <a:xfrm>
            <a:off x="6050604" y="0"/>
            <a:ext cx="6141396" cy="6858000"/>
          </a:xfrm>
          <a:prstGeom prst="rect">
            <a:avLst/>
          </a:prstGeom>
          <a:solidFill>
            <a:schemeClr val="bg1">
              <a:alpha val="8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4" name="Freeform: Shape 70"/>
          <p:cNvSpPr>
            <a:spLocks noGrp="1" noRot="1" noChangeAspect="1" noMove="1" noResize="1" noAdjustHandles="1" noChangeArrowheads="1" noChangeShapeType="1"/>
          </p:cNvSpPr>
          <p:nvPr/>
        </p:nvSpPr>
        <p:spPr>
          <a:xfrm>
            <a:off x="6050604" y="0"/>
            <a:ext cx="4319042" cy="6858000"/>
          </a:xfrm>
          <a:custGeom>
            <a:avLst/>
            <a:gdLst/>
            <a:ahLst/>
            <a:cxnLst/>
            <a:rect l="0" t="0" r="r" b="b"/>
            <a:pathLst>
              <a:path w="4319042" h="6858000">
                <a:moveTo>
                  <a:pt x="0" y="0"/>
                </a:moveTo>
                <a:lnTo>
                  <a:pt x="1142888" y="0"/>
                </a:lnTo>
                <a:lnTo>
                  <a:pt x="4319043" y="6858000"/>
                </a:lnTo>
                <a:lnTo>
                  <a:pt x="0" y="6858000"/>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marL="0" marR="0" lvl="0" indent="0" algn="ctr" rtl="0">
              <a:lnSpc>
                <a:spcPct val="100000"/>
              </a:lnSpc>
              <a:spcBef>
                <a:spcPts val="0"/>
              </a:spcBef>
              <a:spcAft>
                <a:spcPts val="0"/>
              </a:spcAft>
              <a:buNone/>
            </a:pPr>
            <a:endParaRPr lang="en-US" sz="1800" i="0" u="none" strike="noStrike" cap="none" spc="0" baseline="0" dirty="0">
              <a:ln>
                <a:noFill/>
              </a:ln>
              <a:solidFill>
                <a:srgbClr val="FFFFFF"/>
              </a:solidFill>
              <a:latin typeface="Calibri"/>
            </a:endParaRPr>
          </a:p>
        </p:txBody>
      </p:sp>
      <p:sp>
        <p:nvSpPr>
          <p:cNvPr id="5" name="Title 1"/>
          <p:cNvSpPr>
            <a:spLocks noGrp="1"/>
          </p:cNvSpPr>
          <p:nvPr>
            <p:ph type="title"/>
          </p:nvPr>
        </p:nvSpPr>
        <p:spPr>
          <a:xfrm>
            <a:off x="6392598" y="242598"/>
            <a:ext cx="5221266" cy="1296954"/>
          </a:xfrm>
        </p:spPr>
        <p:txBody>
          <a:bodyPr vert="horz" rtlCol="0">
            <a:normAutofit/>
          </a:bodyPr>
          <a:lstStyle/>
          <a:p>
            <a:r>
              <a:rPr lang="en-US" sz="4000" dirty="0"/>
              <a:t>Intelligence Bulletins  (CAU) –Upload</a:t>
            </a:r>
          </a:p>
        </p:txBody>
      </p:sp>
      <p:pic>
        <p:nvPicPr>
          <p:cNvPr id="6" name="Picture 2"/>
          <p:cNvPicPr>
            <a:picLocks noChangeAspect="1"/>
          </p:cNvPicPr>
          <p:nvPr/>
        </p:nvPicPr>
        <p:blipFill>
          <a:blip r:embed="rId3"/>
          <a:srcRect l="-365" t="14067" r="365"/>
          <a:stretch>
            <a:fillRect/>
          </a:stretch>
        </p:blipFill>
        <p:spPr>
          <a:xfrm>
            <a:off x="484631" y="1247620"/>
            <a:ext cx="5126736" cy="4207309"/>
          </a:xfrm>
          <a:prstGeom prst="rect">
            <a:avLst/>
          </a:prstGeom>
        </p:spPr>
      </p:pic>
      <p:sp>
        <p:nvSpPr>
          <p:cNvPr id="7" name="Content Placeholder 2"/>
          <p:cNvSpPr>
            <a:spLocks noGrp="1"/>
          </p:cNvSpPr>
          <p:nvPr>
            <p:ph idx="1"/>
          </p:nvPr>
        </p:nvSpPr>
        <p:spPr>
          <a:xfrm>
            <a:off x="6391902" y="1782150"/>
            <a:ext cx="5235490" cy="4833253"/>
          </a:xfrm>
        </p:spPr>
        <p:txBody>
          <a:bodyPr vert="horz" rtlCol="0">
            <a:normAutofit/>
          </a:bodyPr>
          <a:lstStyle/>
          <a:p>
            <a:pPr marL="0" indent="0">
              <a:buNone/>
            </a:pPr>
            <a:r>
              <a:rPr lang="en-US" sz="1200" dirty="0"/>
              <a:t>The CAU bulletin creation screen will display the metadata fields required to upload the bulletin.   This page can only be accessed by an CAU Analyst or Administrator.  To upload the bulletin, the following fields must be completed:</a:t>
            </a:r>
          </a:p>
          <a:p>
            <a:r>
              <a:rPr lang="en-US" sz="1200" b="1" dirty="0">
                <a:latin typeface="+mn-lt"/>
              </a:rPr>
              <a:t>Alert Address </a:t>
            </a:r>
            <a:r>
              <a:rPr lang="en-US" sz="1200" dirty="0"/>
              <a:t>– The address location used to display the push notification.  For this function to work, the Alert for Notification box must be checked.</a:t>
            </a:r>
          </a:p>
          <a:p>
            <a:r>
              <a:rPr lang="en-US" sz="1200" b="1" dirty="0">
                <a:latin typeface="+mn-lt"/>
              </a:rPr>
              <a:t>Bulletin ID </a:t>
            </a:r>
            <a:r>
              <a:rPr lang="en-US" sz="1200" dirty="0"/>
              <a:t>– unique identifier for the bulletin.</a:t>
            </a:r>
          </a:p>
          <a:p>
            <a:r>
              <a:rPr lang="en-US" sz="1200" b="1" dirty="0">
                <a:latin typeface="+mn-lt"/>
              </a:rPr>
              <a:t>Related Report No. </a:t>
            </a:r>
            <a:r>
              <a:rPr lang="en-US" sz="1200" dirty="0"/>
              <a:t>– report number for any crime or shift report related to the bulletin in question</a:t>
            </a:r>
          </a:p>
          <a:p>
            <a:r>
              <a:rPr lang="en-US" sz="1200" b="1" dirty="0">
                <a:latin typeface="+mn-lt"/>
              </a:rPr>
              <a:t>Bulletin Type </a:t>
            </a:r>
            <a:r>
              <a:rPr lang="en-US" sz="1200" dirty="0"/>
              <a:t>– crime category of bulletin that is being uploaded, ex. Burglary</a:t>
            </a:r>
          </a:p>
          <a:p>
            <a:r>
              <a:rPr lang="en-US" sz="1200" b="1" dirty="0">
                <a:latin typeface="+mn-lt"/>
              </a:rPr>
              <a:t>Analyst Name</a:t>
            </a:r>
            <a:r>
              <a:rPr lang="en-US" sz="1200" dirty="0"/>
              <a:t> – Name of the CAU analyst who created the bulletin</a:t>
            </a:r>
          </a:p>
          <a:p>
            <a:r>
              <a:rPr lang="en-US" sz="1200" b="1" dirty="0">
                <a:latin typeface="+mn-lt"/>
              </a:rPr>
              <a:t>Classification</a:t>
            </a:r>
            <a:r>
              <a:rPr lang="en-US" sz="1200" dirty="0"/>
              <a:t> – security classification that will determine who can access the bulletin</a:t>
            </a:r>
          </a:p>
          <a:p>
            <a:r>
              <a:rPr lang="en-US" sz="1200" b="1" dirty="0">
                <a:latin typeface="+mn-lt"/>
              </a:rPr>
              <a:t>Offense Date/Issue Date </a:t>
            </a:r>
            <a:r>
              <a:rPr lang="en-US" sz="1200" dirty="0"/>
              <a:t>– date of the offense in question and the date the bulletin was issued</a:t>
            </a:r>
          </a:p>
          <a:p>
            <a:r>
              <a:rPr lang="en-US" sz="1200" b="1" dirty="0">
                <a:latin typeface="+mn-lt"/>
              </a:rPr>
              <a:t>Incident Location</a:t>
            </a:r>
            <a:r>
              <a:rPr lang="en-US" sz="1200" dirty="0"/>
              <a:t> – address or general location of the subject/incident</a:t>
            </a:r>
          </a:p>
          <a:p>
            <a:r>
              <a:rPr lang="en-US" sz="1200" b="1" dirty="0">
                <a:latin typeface="+mn-lt"/>
              </a:rPr>
              <a:t>District / Beat </a:t>
            </a:r>
            <a:r>
              <a:rPr lang="en-US" sz="1200" dirty="0"/>
              <a:t>– Area and section of the city where the subject/incident is located</a:t>
            </a:r>
          </a:p>
          <a:p>
            <a:pPr marL="0" indent="0">
              <a:buNone/>
            </a:pPr>
            <a:r>
              <a:rPr lang="en-US" sz="1200" dirty="0"/>
              <a:t>To upload the PDF, click on the paperclip icon and select the PDF file from your hard drive.    To submit the bulletin, click on the submit button.</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chemeClr val="bg1"/>
        </a:solidFill>
        <a:effectLst/>
      </p:bgPr>
    </p:bg>
    <p:spTree>
      <p:nvGrpSpPr>
        <p:cNvPr id="1" name=""/>
        <p:cNvGrpSpPr/>
        <p:nvPr/>
      </p:nvGrpSpPr>
      <p:grpSpPr>
        <a:xfrm>
          <a:off x="0" y="0"/>
          <a:ext cx="0" cy="0"/>
          <a:chOff x="0" y="0"/>
          <a:chExt cx="0" cy="0"/>
        </a:xfrm>
      </p:grpSpPr>
      <p:sp>
        <p:nvSpPr>
          <p:cNvPr id="2" name="Rectangle 17"/>
          <p:cNvSpPr>
            <a:spLocks noGrp="1" noRot="1" noChangeAspect="1" noMove="1" noResize="1" noAdjustHandles="1" noChangeArrowheads="1" noChangeShapeType="1"/>
          </p:cNvSpPr>
          <p:nvPr/>
        </p:nvSpPr>
        <p:spPr>
          <a:xfrm>
            <a:off x="1524" y="0"/>
            <a:ext cx="12188952"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3"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bg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5" name="Title 1"/>
          <p:cNvSpPr>
            <a:spLocks noGrp="1"/>
          </p:cNvSpPr>
          <p:nvPr>
            <p:ph type="title"/>
          </p:nvPr>
        </p:nvSpPr>
        <p:spPr>
          <a:xfrm>
            <a:off x="4384038" y="365125"/>
            <a:ext cx="7164492" cy="1325563"/>
          </a:xfrm>
        </p:spPr>
        <p:txBody>
          <a:bodyPr vert="horz" rtlCol="0">
            <a:normAutofit/>
          </a:bodyPr>
          <a:lstStyle/>
          <a:p>
            <a:r>
              <a:rPr lang="en-US" dirty="0"/>
              <a:t>Login – </a:t>
            </a:r>
            <a:r>
              <a:rPr lang="en-US" dirty="0" err="1"/>
              <a:t>CJIS</a:t>
            </a:r>
            <a:r>
              <a:rPr lang="en-US" dirty="0"/>
              <a:t> Controls</a:t>
            </a:r>
          </a:p>
        </p:txBody>
      </p:sp>
      <p:pic>
        <p:nvPicPr>
          <p:cNvPr id="6" name="Picture 3"/>
          <p:cNvPicPr>
            <a:picLocks noChangeAspect="1"/>
          </p:cNvPicPr>
          <p:nvPr/>
        </p:nvPicPr>
        <p:blipFill>
          <a:blip r:embed="rId2"/>
          <a:stretch>
            <a:fillRect/>
          </a:stretch>
        </p:blipFill>
        <p:spPr>
          <a:xfrm>
            <a:off x="619078" y="642988"/>
            <a:ext cx="3147920" cy="5571543"/>
          </a:xfrm>
          <a:prstGeom prst="rect">
            <a:avLst/>
          </a:prstGeom>
        </p:spPr>
      </p:pic>
      <p:sp>
        <p:nvSpPr>
          <p:cNvPr id="7"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t>Upon reaching the enrollment screen, tap the Download MDM Profile button.</a:t>
            </a:r>
          </a:p>
          <a:p>
            <a:pPr marL="457200" lvl="1" indent="0">
              <a:buNone/>
            </a:pPr>
            <a:endParaRPr lang="en-US" sz="2000" dirty="0"/>
          </a:p>
          <a:p>
            <a:pPr marL="457200" lvl="1" indent="0">
              <a:buNone/>
            </a:pPr>
            <a:r>
              <a:rPr lang="en-US" sz="2000" dirty="0"/>
              <a:t>You will be prompted to open your iOS device Settings and install the 3Di </a:t>
            </a:r>
            <a:r>
              <a:rPr lang="en-US" sz="2000" dirty="0" err="1"/>
              <a:t>CJIS</a:t>
            </a:r>
            <a:r>
              <a:rPr lang="en-US" sz="2000" dirty="0"/>
              <a:t> Controls profile.  Click on Install/Trust when prompted to proceed.</a:t>
            </a:r>
          </a:p>
          <a:p>
            <a:pPr marL="457200" lvl="1" indent="0">
              <a:buNone/>
            </a:pPr>
            <a:endParaRPr lang="en-US" sz="2000" dirty="0"/>
          </a:p>
          <a:p>
            <a:pPr marL="457200" lvl="1" indent="0">
              <a:buNone/>
            </a:pPr>
            <a:r>
              <a:rPr lang="en-US" sz="2000" dirty="0"/>
              <a:t>Once completed, click Done to return to the Device Enrollment screen and click on the verify enrollment status button.   This will confirm that your device has enrolled successfully.</a:t>
            </a:r>
          </a:p>
          <a:p>
            <a:pPr marL="457200" lvl="1" indent="0">
              <a:buNone/>
            </a:pPr>
            <a:endParaRPr lang="en-US" sz="2000" dirty="0"/>
          </a:p>
          <a:p>
            <a:pPr marL="457200" lvl="1" indent="0">
              <a:buNone/>
            </a:pPr>
            <a:r>
              <a:rPr lang="en-US" sz="2000" dirty="0"/>
              <a:t>Once enrollment is complete, open the </a:t>
            </a:r>
            <a:r>
              <a:rPr lang="en-US" sz="2000" dirty="0" err="1"/>
              <a:t>MyPD</a:t>
            </a:r>
            <a:r>
              <a:rPr lang="en-US" sz="2000" dirty="0"/>
              <a:t> application and enter your login credentials as normal.</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On the login screen, type in your </a:t>
            </a:r>
            <a:r>
              <a:rPr lang="en-US" sz="2000" dirty="0" err="1">
                <a:solidFill>
                  <a:schemeClr val="bg1"/>
                </a:solidFill>
              </a:rPr>
              <a:t>city-assigned</a:t>
            </a:r>
            <a:r>
              <a:rPr lang="en-US" sz="2000" dirty="0">
                <a:solidFill>
                  <a:schemeClr val="bg1"/>
                </a:solidFill>
              </a:rPr>
              <a:t> email address and password, and click the Login button.</a:t>
            </a:r>
          </a:p>
        </p:txBody>
      </p:sp>
      <p:pic>
        <p:nvPicPr>
          <p:cNvPr id="6" name="Picture 7"/>
          <p:cNvPicPr>
            <a:picLocks noChangeAspect="1"/>
          </p:cNvPicPr>
          <p:nvPr/>
        </p:nvPicPr>
        <p:blipFill>
          <a:blip r:embed="rId2"/>
          <a:stretch>
            <a:fillRect/>
          </a:stretch>
        </p:blipFill>
        <p:spPr>
          <a:xfrm>
            <a:off x="123762" y="365125"/>
            <a:ext cx="3491227" cy="62152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4"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Two Factor Authentication</a:t>
            </a:r>
          </a:p>
        </p:txBody>
      </p:sp>
      <p:sp>
        <p:nvSpPr>
          <p:cNvPr id="5"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Upon entering your password, you will be prompted to enter a </a:t>
            </a:r>
            <a:r>
              <a:rPr lang="en-US" sz="2000" dirty="0" err="1">
                <a:solidFill>
                  <a:schemeClr val="bg1"/>
                </a:solidFill>
              </a:rPr>
              <a:t>one-time</a:t>
            </a:r>
            <a:r>
              <a:rPr lang="en-US" sz="2000" dirty="0">
                <a:solidFill>
                  <a:schemeClr val="bg1"/>
                </a:solidFill>
              </a:rPr>
              <a:t> code that will be sent to your city email and to the cell phone number registered to your account.</a:t>
            </a:r>
          </a:p>
          <a:p>
            <a:pPr marL="457200" lvl="1" indent="0">
              <a:buNone/>
            </a:pPr>
            <a:endParaRPr lang="en-US" sz="2000" dirty="0">
              <a:solidFill>
                <a:schemeClr val="bg1"/>
              </a:solidFill>
            </a:endParaRPr>
          </a:p>
          <a:p>
            <a:pPr marL="457200" lvl="1" indent="0">
              <a:buNone/>
            </a:pPr>
            <a:r>
              <a:rPr lang="en-US" sz="2000" dirty="0">
                <a:solidFill>
                  <a:schemeClr val="bg1"/>
                </a:solidFill>
              </a:rPr>
              <a:t>Enter the one time code in the “Enter Code” field.   This will authenticate you as the user who owns the account.</a:t>
            </a:r>
          </a:p>
          <a:p>
            <a:pPr marL="457200" lvl="1" indent="0">
              <a:buNone/>
            </a:pPr>
            <a:endParaRPr lang="en-US" sz="2000" dirty="0">
              <a:solidFill>
                <a:schemeClr val="bg1"/>
              </a:solidFill>
            </a:endParaRPr>
          </a:p>
          <a:p>
            <a:pPr marL="457200" lvl="1" indent="0">
              <a:buNone/>
            </a:pPr>
            <a:r>
              <a:rPr lang="en-US" sz="2000" dirty="0">
                <a:solidFill>
                  <a:schemeClr val="bg1"/>
                </a:solidFill>
              </a:rPr>
              <a:t>If you did not receive the code, click on “Didn’t receive your code?  Click here to resend it.”.   The system will </a:t>
            </a:r>
            <a:r>
              <a:rPr lang="en-US" sz="2000" dirty="0" err="1">
                <a:solidFill>
                  <a:schemeClr val="bg1"/>
                </a:solidFill>
              </a:rPr>
              <a:t>re-send</a:t>
            </a:r>
            <a:r>
              <a:rPr lang="en-US" sz="2000" dirty="0">
                <a:solidFill>
                  <a:schemeClr val="bg1"/>
                </a:solidFill>
              </a:rPr>
              <a:t> a new code to your city email account and to your cell phone via SMS.</a:t>
            </a:r>
          </a:p>
          <a:p>
            <a:pPr marL="457200" lvl="1" indent="0">
              <a:buNone/>
            </a:pPr>
            <a:endParaRPr lang="en-US" sz="2000" dirty="0">
              <a:solidFill>
                <a:schemeClr val="bg1"/>
              </a:solidFill>
            </a:endParaRPr>
          </a:p>
        </p:txBody>
      </p:sp>
      <p:pic>
        <p:nvPicPr>
          <p:cNvPr id="6" name="Picture 4"/>
          <p:cNvPicPr>
            <a:picLocks noChangeAspect="1"/>
          </p:cNvPicPr>
          <p:nvPr/>
        </p:nvPicPr>
        <p:blipFill>
          <a:blip r:embed="rId2"/>
          <a:stretch>
            <a:fillRect/>
          </a:stretch>
        </p:blipFill>
        <p:spPr>
          <a:xfrm>
            <a:off x="574896" y="1170830"/>
            <a:ext cx="2716134" cy="4835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chemeClr val="bg1"/>
        </a:solidFill>
        <a:effectLst/>
      </p:bgPr>
    </p:bg>
    <p:spTree>
      <p:nvGrpSpPr>
        <p:cNvPr id="1" name=""/>
        <p:cNvGrpSpPr/>
        <p:nvPr/>
      </p:nvGrpSpPr>
      <p:grpSpPr>
        <a:xfrm>
          <a:off x="0" y="0"/>
          <a:ext cx="0" cy="0"/>
          <a:chOff x="0" y="0"/>
          <a:chExt cx="0" cy="0"/>
        </a:xfrm>
      </p:grpSpPr>
      <p:sp>
        <p:nvSpPr>
          <p:cNvPr id="2" name="Freeform 28"/>
          <p:cNvSpPr>
            <a:spLocks noGrp="1" noRot="1" noChangeAspect="1" noMove="1" noResize="1" noAdjustHandles="1" noChangeArrowheads="1" noChangeShapeType="1"/>
          </p:cNvSpPr>
          <p:nvPr/>
        </p:nvSpPr>
        <p:spPr>
          <a:xfrm flipH="1" flipV="1">
            <a:off x="960119" y="0"/>
            <a:ext cx="11218661" cy="6858000"/>
          </a:xfrm>
          <a:custGeom>
            <a:avLst/>
            <a:gdLst/>
            <a:ahLst/>
            <a:cxnLst/>
            <a:rect l="0" t="0" r="r" b="b"/>
            <a:pathLst>
              <a:path w="11218662" h="6858000">
                <a:moveTo>
                  <a:pt x="0" y="0"/>
                </a:moveTo>
                <a:lnTo>
                  <a:pt x="8042508" y="0"/>
                </a:lnTo>
                <a:lnTo>
                  <a:pt x="11218661" y="6858000"/>
                </a:lnTo>
                <a:lnTo>
                  <a:pt x="0" y="6858000"/>
                </a:lnTo>
                <a:close/>
              </a:path>
            </a:pathLst>
          </a:custGeom>
          <a:solidFill>
            <a:schemeClr val="tx1">
              <a:alpha val="70000"/>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sp>
        <p:nvSpPr>
          <p:cNvPr id="3" name="Freeform 26"/>
          <p:cNvSpPr>
            <a:spLocks noGrp="1" noRot="1" noChangeAspect="1" noMove="1" noResize="1" noAdjustHandles="1" noChangeArrowheads="1" noChangeShapeType="1"/>
          </p:cNvSpPr>
          <p:nvPr/>
        </p:nvSpPr>
        <p:spPr>
          <a:xfrm flipH="1" flipV="1">
            <a:off x="1420248" y="0"/>
            <a:ext cx="10771752" cy="6858000"/>
          </a:xfrm>
          <a:custGeom>
            <a:avLst/>
            <a:gdLst/>
            <a:ahLst/>
            <a:cxnLst/>
            <a:rect l="0" t="0"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10800000" vert="horz" wrap="square" rtlCol="0" anchor="ctr">
            <a:noAutofit/>
          </a:bodyPr>
          <a:lstStyle/>
          <a:p>
            <a:pPr algn="ctr"/>
            <a:endParaRPr lang="en-US" dirty="0"/>
          </a:p>
        </p:txBody>
      </p:sp>
      <p:pic>
        <p:nvPicPr>
          <p:cNvPr id="4" name="Picture 5"/>
          <p:cNvPicPr>
            <a:picLocks noChangeAspect="1"/>
          </p:cNvPicPr>
          <p:nvPr/>
        </p:nvPicPr>
        <p:blipFill>
          <a:blip r:embed="rId2"/>
          <a:stretch>
            <a:fillRect/>
          </a:stretch>
        </p:blipFill>
        <p:spPr>
          <a:xfrm>
            <a:off x="626042" y="642988"/>
            <a:ext cx="3133992" cy="5571543"/>
          </a:xfrm>
          <a:prstGeom prst="rect">
            <a:avLst/>
          </a:prstGeom>
        </p:spPr>
      </p:pic>
      <p:sp>
        <p:nvSpPr>
          <p:cNvPr id="5" name="Title 1"/>
          <p:cNvSpPr>
            <a:spLocks noGrp="1"/>
          </p:cNvSpPr>
          <p:nvPr>
            <p:ph type="title"/>
          </p:nvPr>
        </p:nvSpPr>
        <p:spPr>
          <a:xfrm>
            <a:off x="4384038" y="365125"/>
            <a:ext cx="7164492" cy="1325563"/>
          </a:xfrm>
        </p:spPr>
        <p:txBody>
          <a:bodyPr vert="horz" rtlCol="0">
            <a:normAutofit/>
          </a:bodyPr>
          <a:lstStyle/>
          <a:p>
            <a:r>
              <a:rPr lang="en-US" dirty="0">
                <a:solidFill>
                  <a:schemeClr val="bg1"/>
                </a:solidFill>
              </a:rPr>
              <a:t>Login – </a:t>
            </a:r>
            <a:r>
              <a:rPr lang="en-US" dirty="0" err="1">
                <a:solidFill>
                  <a:schemeClr val="bg1"/>
                </a:solidFill>
              </a:rPr>
              <a:t>TouchID</a:t>
            </a:r>
            <a:r>
              <a:rPr lang="en-US" dirty="0">
                <a:solidFill>
                  <a:schemeClr val="bg1"/>
                </a:solidFill>
              </a:rPr>
              <a:t> Enrollment</a:t>
            </a:r>
          </a:p>
        </p:txBody>
      </p:sp>
      <p:sp>
        <p:nvSpPr>
          <p:cNvPr id="6" name="Content Placeholder 2"/>
          <p:cNvSpPr>
            <a:spLocks noGrp="1"/>
          </p:cNvSpPr>
          <p:nvPr>
            <p:ph idx="1"/>
          </p:nvPr>
        </p:nvSpPr>
        <p:spPr>
          <a:xfrm>
            <a:off x="4387515" y="2022601"/>
            <a:ext cx="7161016" cy="4154361"/>
          </a:xfrm>
        </p:spPr>
        <p:txBody>
          <a:bodyPr vert="horz" rtlCol="0">
            <a:normAutofit/>
          </a:bodyPr>
          <a:lstStyle/>
          <a:p>
            <a:pPr marL="457200" lvl="1" indent="0">
              <a:buNone/>
            </a:pPr>
            <a:r>
              <a:rPr lang="en-US" sz="2000" dirty="0">
                <a:solidFill>
                  <a:schemeClr val="bg1"/>
                </a:solidFill>
              </a:rPr>
              <a:t>Take the following steps if you wish to use </a:t>
            </a:r>
            <a:r>
              <a:rPr lang="en-US" sz="2000" dirty="0" err="1">
                <a:solidFill>
                  <a:schemeClr val="bg1"/>
                </a:solidFill>
              </a:rPr>
              <a:t>TouchID</a:t>
            </a:r>
            <a:r>
              <a:rPr lang="en-US" sz="2000" dirty="0">
                <a:solidFill>
                  <a:schemeClr val="bg1"/>
                </a:solidFill>
              </a:rPr>
              <a:t> for future logins (and </a:t>
            </a:r>
            <a:r>
              <a:rPr lang="en-US" sz="2000" dirty="0" err="1">
                <a:solidFill>
                  <a:schemeClr val="bg1"/>
                </a:solidFill>
              </a:rPr>
              <a:t>TouchID</a:t>
            </a:r>
            <a:r>
              <a:rPr lang="en-US" sz="2000" dirty="0">
                <a:solidFill>
                  <a:schemeClr val="bg1"/>
                </a:solidFill>
              </a:rPr>
              <a:t> is supported by your device):</a:t>
            </a:r>
          </a:p>
          <a:p>
            <a:pPr lvl="1"/>
            <a:r>
              <a:rPr lang="en-US" sz="2000" dirty="0">
                <a:solidFill>
                  <a:schemeClr val="bg1"/>
                </a:solidFill>
              </a:rPr>
              <a:t>Enter your city email address and password </a:t>
            </a:r>
          </a:p>
          <a:p>
            <a:pPr lvl="1"/>
            <a:r>
              <a:rPr lang="en-US" sz="2000" dirty="0">
                <a:solidFill>
                  <a:schemeClr val="bg1"/>
                </a:solidFill>
              </a:rPr>
              <a:t>Click on “Enroll with TouchID”.</a:t>
            </a:r>
          </a:p>
          <a:p>
            <a:pPr lvl="1"/>
            <a:r>
              <a:rPr lang="en-US" sz="2000" dirty="0">
                <a:solidFill>
                  <a:schemeClr val="bg1"/>
                </a:solidFill>
              </a:rPr>
              <a:t>You will be prompted to authenticate your fingerprint.   Place your finger upon the Home Button on your device.  </a:t>
            </a:r>
          </a:p>
          <a:p>
            <a:pPr marL="457200" lvl="1" indent="0">
              <a:buNone/>
            </a:pPr>
            <a:r>
              <a:rPr lang="en-US" sz="2000" dirty="0">
                <a:solidFill>
                  <a:schemeClr val="bg1"/>
                </a:solidFill>
              </a:rPr>
              <a:t>Your fingerprint will now be associated to your account for future logins and you will be able to use </a:t>
            </a:r>
            <a:r>
              <a:rPr lang="en-US" sz="2000" dirty="0" err="1">
                <a:solidFill>
                  <a:schemeClr val="bg1"/>
                </a:solidFill>
              </a:rPr>
              <a:t>TouchID</a:t>
            </a:r>
            <a:r>
              <a:rPr lang="en-US" sz="2000" dirty="0">
                <a:solidFill>
                  <a:schemeClr val="bg1"/>
                </a:solidFill>
              </a:rPr>
              <a:t> in place of typing your email and password.</a:t>
            </a:r>
          </a:p>
          <a:p>
            <a:pPr lvl="1"/>
            <a:endParaRPr lang="en-US" sz="2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5879</Words>
  <Application>Microsoft Office PowerPoint</Application>
  <PresentationFormat>Widescreen</PresentationFormat>
  <Paragraphs>358</Paragraphs>
  <Slides>52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Segoe UI</vt:lpstr>
      <vt:lpstr>Calibri</vt:lpstr>
      <vt:lpstr>Calibri Light</vt:lpstr>
      <vt:lpstr>Arial</vt:lpstr>
      <vt:lpstr>Office Theme</vt:lpstr>
      <vt:lpstr>1_Office Theme</vt:lpstr>
      <vt:lpstr>MyPD - Arlington</vt:lpstr>
      <vt:lpstr>Application Modules</vt:lpstr>
      <vt:lpstr>MyPD Permissions</vt:lpstr>
      <vt:lpstr>Installation – Trusted Developer</vt:lpstr>
      <vt:lpstr>Login – CJIS Controls Enrollment</vt:lpstr>
      <vt:lpstr>Login – CJIS Controls</vt:lpstr>
      <vt:lpstr>Login</vt:lpstr>
      <vt:lpstr>Login – Two Factor Authentication</vt:lpstr>
      <vt:lpstr>Login – TouchID Enrollment</vt:lpstr>
      <vt:lpstr>Navigation</vt:lpstr>
      <vt:lpstr>Navigation - Modules</vt:lpstr>
      <vt:lpstr>Social Media Feeds</vt:lpstr>
      <vt:lpstr>Social Media Feeds - Facebook</vt:lpstr>
      <vt:lpstr>Social Media Feeds - YouTube</vt:lpstr>
      <vt:lpstr>Social Media Feeds - Twitter</vt:lpstr>
      <vt:lpstr>Reference Materials – SharePoint Documents</vt:lpstr>
      <vt:lpstr>Reference Materials – SharePoint Documents</vt:lpstr>
      <vt:lpstr>Reference Materials - Statutes</vt:lpstr>
      <vt:lpstr>Reference Materials – Citation Codes</vt:lpstr>
      <vt:lpstr>Reference Materials – Citation Codes</vt:lpstr>
      <vt:lpstr>Reference Materials – Citation Codes</vt:lpstr>
      <vt:lpstr>Reference Materials – Shift Reports</vt:lpstr>
      <vt:lpstr>Reference Materials – Shift Reports</vt:lpstr>
      <vt:lpstr>Reference Materials – Shift Reports</vt:lpstr>
      <vt:lpstr>Reference Materials – Shift Reports</vt:lpstr>
      <vt:lpstr>Chief’s Blog – Viewing Blog Posts</vt:lpstr>
      <vt:lpstr>Chief’s Blog – Add Blog Posts</vt:lpstr>
      <vt:lpstr>Chief’s Blog – Add Comments</vt:lpstr>
      <vt:lpstr>CAD – Map View (Active Calls/Units)</vt:lpstr>
      <vt:lpstr>CAD – List View</vt:lpstr>
      <vt:lpstr>CAD – Closed Calls</vt:lpstr>
      <vt:lpstr>CAD – Call Detail</vt:lpstr>
      <vt:lpstr>Intelligence Bulletins (ATIU) - Search</vt:lpstr>
      <vt:lpstr>Intelligence Bulletins - Notifications</vt:lpstr>
      <vt:lpstr>MyPD App – Intelligence Bulletins (ATIU) - Filter</vt:lpstr>
      <vt:lpstr>Intelligence Bulletins (CAU) - Search</vt:lpstr>
      <vt:lpstr>MyPD App – Intelligence Bulletins (CAU) - Filter</vt:lpstr>
      <vt:lpstr>MyPD App – Calendar</vt:lpstr>
      <vt:lpstr>MyPD App – Calendar Detail</vt:lpstr>
      <vt:lpstr>MyPD App – Messaging – Messages/Chat Tab</vt:lpstr>
      <vt:lpstr>MyPD App – Messaging – New Chat</vt:lpstr>
      <vt:lpstr>MyPD App – Messaging – Chat</vt:lpstr>
      <vt:lpstr>MyPD App – Messaging – Chat Settings</vt:lpstr>
      <vt:lpstr>MyPD App – Messaging – Contacts Tab</vt:lpstr>
      <vt:lpstr>MyPD App – Messaging – Message</vt:lpstr>
      <vt:lpstr>MyPD Web Portal Features Note:  ATIU and CAU Units</vt:lpstr>
      <vt:lpstr>MyPD Portal - Login</vt:lpstr>
      <vt:lpstr>Intelligence Bulletins – Portal Access</vt:lpstr>
      <vt:lpstr>Intelligence Bulletins  (ATIU) – Web Portal/Upload</vt:lpstr>
      <vt:lpstr>Intelligence Bulletins  (ATIU) –Upload</vt:lpstr>
      <vt:lpstr>Intelligence Bulletins (CAU) – Web Portal/Upload</vt:lpstr>
      <vt:lpstr>Intelligence Bulletins  (CAU) –Upload</vt:lpstr>
    </vt:vector>
  </TitlesOfParts>
  <Company>zoho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Mercer, Sue</dc:creator>
  <cp:lastModifiedBy>Mercer, Sue</cp:lastModifiedBy>
  <cp:revision>2</cp:revision>
  <dcterms:created xsi:type="dcterms:W3CDTF">2010-03-09T10:03:29Z</dcterms:created>
  <dcterms:modified xsi:type="dcterms:W3CDTF">2022-02-16T15:47:55Z</dcterms:modified>
</cp:coreProperties>
</file>